
<file path=[Content_Types].xml><?xml version="1.0" encoding="utf-8"?>
<Types xmlns="http://schemas.openxmlformats.org/package/2006/content-types">
  <Default Extension="png" ContentType="image/png"/>
  <Default Extension="wmf" ContentType="image/x-w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2.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notesSlides/notesSlide3.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notesSlides/notesSlide4.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notesSlides/notesSlide5.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notesSlides/notesSlide6.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notesSlides/notesSlide7.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notesSlides/notesSlide8.xml" ContentType="application/vnd.openxmlformats-officedocument.presentationml.notesSlide+xml"/>
  <Override PartName="/ppt/tags/tag23.xml" ContentType="application/vnd.openxmlformats-officedocument.presentationml.tags+xml"/>
  <Override PartName="/ppt/tags/tag24.xml" ContentType="application/vnd.openxmlformats-officedocument.presentationml.tags+xml"/>
  <Override PartName="/ppt/notesSlides/notesSlide9.xml" ContentType="application/vnd.openxmlformats-officedocument.presentationml.notesSlide+xml"/>
  <Override PartName="/ppt/tags/tag25.xml" ContentType="application/vnd.openxmlformats-officedocument.presentationml.tags+xml"/>
  <Override PartName="/ppt/tags/tag26.xml" ContentType="application/vnd.openxmlformats-officedocument.presentationml.tags+xml"/>
  <Override PartName="/ppt/notesSlides/notesSlide10.xml" ContentType="application/vnd.openxmlformats-officedocument.presentationml.notesSlide+xml"/>
  <Override PartName="/ppt/tags/tag27.xml" ContentType="application/vnd.openxmlformats-officedocument.presentationml.tags+xml"/>
  <Override PartName="/ppt/tags/tag28.xml" ContentType="application/vnd.openxmlformats-officedocument.presentationml.tags+xml"/>
  <Override PartName="/ppt/notesSlides/notesSlide11.xml" ContentType="application/vnd.openxmlformats-officedocument.presentationml.notesSlide+xml"/>
  <Override PartName="/ppt/tags/tag29.xml" ContentType="application/vnd.openxmlformats-officedocument.presentationml.tags+xml"/>
  <Override PartName="/ppt/tags/tag30.xml" ContentType="application/vnd.openxmlformats-officedocument.presentationml.tags+xml"/>
  <Override PartName="/ppt/notesSlides/notesSlide12.xml" ContentType="application/vnd.openxmlformats-officedocument.presentationml.notesSlide+xml"/>
  <Override PartName="/ppt/tags/tag31.xml" ContentType="application/vnd.openxmlformats-officedocument.presentationml.tags+xml"/>
  <Override PartName="/ppt/tags/tag32.xml" ContentType="application/vnd.openxmlformats-officedocument.presentationml.tags+xml"/>
  <Override PartName="/ppt/notesSlides/notesSlide13.xml" ContentType="application/vnd.openxmlformats-officedocument.presentationml.notesSlide+xml"/>
  <Override PartName="/ppt/tags/tag33.xml" ContentType="application/vnd.openxmlformats-officedocument.presentationml.tags+xml"/>
  <Override PartName="/ppt/tags/tag34.xml" ContentType="application/vnd.openxmlformats-officedocument.presentationml.tags+xml"/>
  <Override PartName="/ppt/notesSlides/notesSlide14.xml" ContentType="application/vnd.openxmlformats-officedocument.presentationml.notesSlide+xml"/>
  <Override PartName="/ppt/tags/tag35.xml" ContentType="application/vnd.openxmlformats-officedocument.presentationml.tags+xml"/>
  <Override PartName="/ppt/tags/tag36.xml" ContentType="application/vnd.openxmlformats-officedocument.presentationml.tags+xml"/>
  <Override PartName="/ppt/notesSlides/notesSlide15.xml" ContentType="application/vnd.openxmlformats-officedocument.presentationml.notesSlide+xml"/>
  <Override PartName="/ppt/tags/tag37.xml" ContentType="application/vnd.openxmlformats-officedocument.presentationml.tags+xml"/>
  <Override PartName="/ppt/tags/tag38.xml" ContentType="application/vnd.openxmlformats-officedocument.presentationml.tags+xml"/>
  <Override PartName="/ppt/notesSlides/notesSlide16.xml" ContentType="application/vnd.openxmlformats-officedocument.presentationml.notesSlide+xml"/>
  <Override PartName="/ppt/tags/tag39.xml" ContentType="application/vnd.openxmlformats-officedocument.presentationml.tags+xml"/>
  <Override PartName="/ppt/tags/tag40.xml" ContentType="application/vnd.openxmlformats-officedocument.presentationml.tags+xml"/>
  <Override PartName="/ppt/notesSlides/notesSlide17.xml" ContentType="application/vnd.openxmlformats-officedocument.presentationml.notesSlide+xml"/>
  <Override PartName="/ppt/tags/tag41.xml" ContentType="application/vnd.openxmlformats-officedocument.presentationml.tags+xml"/>
  <Override PartName="/ppt/tags/tag42.xml" ContentType="application/vnd.openxmlformats-officedocument.presentationml.tags+xml"/>
  <Override PartName="/ppt/notesSlides/notesSlide18.xml" ContentType="application/vnd.openxmlformats-officedocument.presentationml.notesSlide+xml"/>
  <Override PartName="/ppt/tags/tag43.xml" ContentType="application/vnd.openxmlformats-officedocument.presentationml.tags+xml"/>
  <Override PartName="/ppt/tags/tag44.xml" ContentType="application/vnd.openxmlformats-officedocument.presentationml.tags+xml"/>
  <Override PartName="/ppt/notesSlides/notesSlide19.xml" ContentType="application/vnd.openxmlformats-officedocument.presentationml.notesSlide+xml"/>
  <Override PartName="/ppt/tags/tag45.xml" ContentType="application/vnd.openxmlformats-officedocument.presentationml.tags+xml"/>
  <Override PartName="/ppt/tags/tag46.xml" ContentType="application/vnd.openxmlformats-officedocument.presentationml.tags+xml"/>
  <Override PartName="/ppt/notesSlides/notesSlide20.xml" ContentType="application/vnd.openxmlformats-officedocument.presentationml.notesSlide+xml"/>
  <Override PartName="/ppt/tags/tag47.xml" ContentType="application/vnd.openxmlformats-officedocument.presentationml.tags+xml"/>
  <Override PartName="/ppt/tags/tag48.xml" ContentType="application/vnd.openxmlformats-officedocument.presentationml.tags+xml"/>
  <Override PartName="/ppt/notesSlides/notesSlide21.xml" ContentType="application/vnd.openxmlformats-officedocument.presentationml.notesSlide+xml"/>
  <Override PartName="/ppt/tags/tag49.xml" ContentType="application/vnd.openxmlformats-officedocument.presentationml.tags+xml"/>
  <Override PartName="/ppt/tags/tag50.xml" ContentType="application/vnd.openxmlformats-officedocument.presentationml.tags+xml"/>
  <Override PartName="/ppt/notesSlides/notesSlide22.xml" ContentType="application/vnd.openxmlformats-officedocument.presentationml.notesSlide+xml"/>
  <Override PartName="/ppt/tags/tag51.xml" ContentType="application/vnd.openxmlformats-officedocument.presentationml.tags+xml"/>
  <Override PartName="/ppt/tags/tag52.xml" ContentType="application/vnd.openxmlformats-officedocument.presentationml.tags+xml"/>
  <Override PartName="/ppt/notesSlides/notesSlide23.xml" ContentType="application/vnd.openxmlformats-officedocument.presentationml.notesSlide+xml"/>
  <Override PartName="/ppt/tags/tag53.xml" ContentType="application/vnd.openxmlformats-officedocument.presentationml.tags+xml"/>
  <Override PartName="/ppt/tags/tag54.xml" ContentType="application/vnd.openxmlformats-officedocument.presentationml.tags+xml"/>
  <Override PartName="/ppt/notesSlides/notesSlide24.xml" ContentType="application/vnd.openxmlformats-officedocument.presentationml.notesSlide+xml"/>
  <Override PartName="/ppt/tags/tag5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72" r:id="rId3"/>
    <p:sldMasterId id="2147483684" r:id="rId4"/>
    <p:sldMasterId id="2147483696" r:id="rId5"/>
    <p:sldMasterId id="2147483708" r:id="rId6"/>
  </p:sldMasterIdLst>
  <p:notesMasterIdLst>
    <p:notesMasterId r:id="rId31"/>
  </p:notesMasterIdLst>
  <p:sldIdLst>
    <p:sldId id="256" r:id="rId7"/>
    <p:sldId id="257" r:id="rId8"/>
    <p:sldId id="258" r:id="rId9"/>
    <p:sldId id="260" r:id="rId10"/>
    <p:sldId id="263" r:id="rId11"/>
    <p:sldId id="261" r:id="rId12"/>
    <p:sldId id="262" r:id="rId13"/>
    <p:sldId id="278" r:id="rId14"/>
    <p:sldId id="279" r:id="rId15"/>
    <p:sldId id="284" r:id="rId16"/>
    <p:sldId id="280" r:id="rId17"/>
    <p:sldId id="281" r:id="rId18"/>
    <p:sldId id="282" r:id="rId19"/>
    <p:sldId id="283" r:id="rId20"/>
    <p:sldId id="286" r:id="rId21"/>
    <p:sldId id="285" r:id="rId22"/>
    <p:sldId id="287" r:id="rId23"/>
    <p:sldId id="277" r:id="rId24"/>
    <p:sldId id="264" r:id="rId25"/>
    <p:sldId id="265" r:id="rId26"/>
    <p:sldId id="268" r:id="rId27"/>
    <p:sldId id="275" r:id="rId28"/>
    <p:sldId id="276" r:id="rId29"/>
    <p:sldId id="266" r:id="rId30"/>
  </p:sldIdLst>
  <p:sldSz cx="9144000" cy="6858000" type="screen4x3"/>
  <p:notesSz cx="6858000" cy="9144000"/>
  <p:custDataLst>
    <p:tags r:id="rId32"/>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5F4F"/>
    <a:srgbClr val="F87264"/>
    <a:srgbClr val="F98C81"/>
    <a:srgbClr val="CC0099"/>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1262" autoAdjust="0"/>
  </p:normalViewPr>
  <p:slideViewPr>
    <p:cSldViewPr snapToGrid="0" snapToObjects="1">
      <p:cViewPr varScale="1">
        <p:scale>
          <a:sx n="71" d="100"/>
          <a:sy n="71" d="100"/>
        </p:scale>
        <p:origin x="298" y="4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tags" Target="tags/tag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9D060CD-3FB7-4C24-8EE8-E26D5CBD8875}" type="datetimeFigureOut">
              <a:rPr lang="en-US" smtClean="0"/>
              <a:t>11/30/2018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CB6184C-65C0-4135-8FBF-17E683C5F7AC}" type="slidenum">
              <a:rPr lang="en-US" smtClean="0"/>
              <a:t>‹#›</a:t>
            </a:fld>
            <a:endParaRPr lang="en-US"/>
          </a:p>
        </p:txBody>
      </p:sp>
    </p:spTree>
    <p:extLst>
      <p:ext uri="{BB962C8B-B14F-4D97-AF65-F5344CB8AC3E}">
        <p14:creationId xmlns:p14="http://schemas.microsoft.com/office/powerpoint/2010/main" val="2773817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slide" Target="../slides/slide1.xml"/><Relationship Id="rId2" Type="http://schemas.openxmlformats.org/officeDocument/2006/relationships/notesMaster" Target="../notesMasters/notesMaster1.xml"/><Relationship Id="rId1" Type="http://schemas.openxmlformats.org/officeDocument/2006/relationships/tags" Target="../tags/tag3.xml"/></Relationships>
</file>

<file path=ppt/notesSlides/_rels/notesSlide10.xml.rels><?xml version="1.0" encoding="UTF-8" standalone="yes"?>
<Relationships xmlns="http://schemas.openxmlformats.org/package/2006/relationships"><Relationship Id="rId3" Type="http://schemas.openxmlformats.org/officeDocument/2006/relationships/slide" Target="../slides/slide10.xml"/><Relationship Id="rId2" Type="http://schemas.openxmlformats.org/officeDocument/2006/relationships/notesMaster" Target="../notesMasters/notesMaster1.xml"/><Relationship Id="rId1" Type="http://schemas.openxmlformats.org/officeDocument/2006/relationships/tags" Target="../tags/tag27.xml"/></Relationships>
</file>

<file path=ppt/notesSlides/_rels/notesSlide11.xml.rels><?xml version="1.0" encoding="UTF-8" standalone="yes"?>
<Relationships xmlns="http://schemas.openxmlformats.org/package/2006/relationships"><Relationship Id="rId3" Type="http://schemas.openxmlformats.org/officeDocument/2006/relationships/slide" Target="../slides/slide11.xml"/><Relationship Id="rId2" Type="http://schemas.openxmlformats.org/officeDocument/2006/relationships/notesMaster" Target="../notesMasters/notesMaster1.xml"/><Relationship Id="rId1" Type="http://schemas.openxmlformats.org/officeDocument/2006/relationships/tags" Target="../tags/tag29.xml"/></Relationships>
</file>

<file path=ppt/notesSlides/_rels/notesSlide12.xml.rels><?xml version="1.0" encoding="UTF-8" standalone="yes"?>
<Relationships xmlns="http://schemas.openxmlformats.org/package/2006/relationships"><Relationship Id="rId3" Type="http://schemas.openxmlformats.org/officeDocument/2006/relationships/slide" Target="../slides/slide12.xml"/><Relationship Id="rId2" Type="http://schemas.openxmlformats.org/officeDocument/2006/relationships/notesMaster" Target="../notesMasters/notesMaster1.xml"/><Relationship Id="rId1" Type="http://schemas.openxmlformats.org/officeDocument/2006/relationships/tags" Target="../tags/tag31.xml"/></Relationships>
</file>

<file path=ppt/notesSlides/_rels/notesSlide13.xml.rels><?xml version="1.0" encoding="UTF-8" standalone="yes"?>
<Relationships xmlns="http://schemas.openxmlformats.org/package/2006/relationships"><Relationship Id="rId3" Type="http://schemas.openxmlformats.org/officeDocument/2006/relationships/slide" Target="../slides/slide13.xml"/><Relationship Id="rId2" Type="http://schemas.openxmlformats.org/officeDocument/2006/relationships/notesMaster" Target="../notesMasters/notesMaster1.xml"/><Relationship Id="rId1" Type="http://schemas.openxmlformats.org/officeDocument/2006/relationships/tags" Target="../tags/tag33.xml"/></Relationships>
</file>

<file path=ppt/notesSlides/_rels/notesSlide14.xml.rels><?xml version="1.0" encoding="UTF-8" standalone="yes"?>
<Relationships xmlns="http://schemas.openxmlformats.org/package/2006/relationships"><Relationship Id="rId3" Type="http://schemas.openxmlformats.org/officeDocument/2006/relationships/slide" Target="../slides/slide14.xml"/><Relationship Id="rId2" Type="http://schemas.openxmlformats.org/officeDocument/2006/relationships/notesMaster" Target="../notesMasters/notesMaster1.xml"/><Relationship Id="rId1" Type="http://schemas.openxmlformats.org/officeDocument/2006/relationships/tags" Target="../tags/tag35.xml"/></Relationships>
</file>

<file path=ppt/notesSlides/_rels/notesSlide15.xml.rels><?xml version="1.0" encoding="UTF-8" standalone="yes"?>
<Relationships xmlns="http://schemas.openxmlformats.org/package/2006/relationships"><Relationship Id="rId3" Type="http://schemas.openxmlformats.org/officeDocument/2006/relationships/slide" Target="../slides/slide15.xml"/><Relationship Id="rId2" Type="http://schemas.openxmlformats.org/officeDocument/2006/relationships/notesMaster" Target="../notesMasters/notesMaster1.xml"/><Relationship Id="rId1" Type="http://schemas.openxmlformats.org/officeDocument/2006/relationships/tags" Target="../tags/tag37.xml"/></Relationships>
</file>

<file path=ppt/notesSlides/_rels/notesSlide16.xml.rels><?xml version="1.0" encoding="UTF-8" standalone="yes"?>
<Relationships xmlns="http://schemas.openxmlformats.org/package/2006/relationships"><Relationship Id="rId3" Type="http://schemas.openxmlformats.org/officeDocument/2006/relationships/slide" Target="../slides/slide16.xml"/><Relationship Id="rId2" Type="http://schemas.openxmlformats.org/officeDocument/2006/relationships/notesMaster" Target="../notesMasters/notesMaster1.xml"/><Relationship Id="rId1" Type="http://schemas.openxmlformats.org/officeDocument/2006/relationships/tags" Target="../tags/tag39.xml"/></Relationships>
</file>

<file path=ppt/notesSlides/_rels/notesSlide17.xml.rels><?xml version="1.0" encoding="UTF-8" standalone="yes"?>
<Relationships xmlns="http://schemas.openxmlformats.org/package/2006/relationships"><Relationship Id="rId3" Type="http://schemas.openxmlformats.org/officeDocument/2006/relationships/slide" Target="../slides/slide17.xml"/><Relationship Id="rId2" Type="http://schemas.openxmlformats.org/officeDocument/2006/relationships/notesMaster" Target="../notesMasters/notesMaster1.xml"/><Relationship Id="rId1" Type="http://schemas.openxmlformats.org/officeDocument/2006/relationships/tags" Target="../tags/tag41.xml"/></Relationships>
</file>

<file path=ppt/notesSlides/_rels/notesSlide18.xml.rels><?xml version="1.0" encoding="UTF-8" standalone="yes"?>
<Relationships xmlns="http://schemas.openxmlformats.org/package/2006/relationships"><Relationship Id="rId3" Type="http://schemas.openxmlformats.org/officeDocument/2006/relationships/slide" Target="../slides/slide18.xml"/><Relationship Id="rId2" Type="http://schemas.openxmlformats.org/officeDocument/2006/relationships/notesMaster" Target="../notesMasters/notesMaster1.xml"/><Relationship Id="rId1" Type="http://schemas.openxmlformats.org/officeDocument/2006/relationships/tags" Target="../tags/tag43.xml"/></Relationships>
</file>

<file path=ppt/notesSlides/_rels/notesSlide19.xml.rels><?xml version="1.0" encoding="UTF-8" standalone="yes"?>
<Relationships xmlns="http://schemas.openxmlformats.org/package/2006/relationships"><Relationship Id="rId3" Type="http://schemas.openxmlformats.org/officeDocument/2006/relationships/slide" Target="../slides/slide19.xml"/><Relationship Id="rId2" Type="http://schemas.openxmlformats.org/officeDocument/2006/relationships/notesMaster" Target="../notesMasters/notesMaster1.xml"/><Relationship Id="rId1" Type="http://schemas.openxmlformats.org/officeDocument/2006/relationships/tags" Target="../tags/tag45.xml"/></Relationships>
</file>

<file path=ppt/notesSlides/_rels/notesSlide2.xml.rels><?xml version="1.0" encoding="UTF-8" standalone="yes"?>
<Relationships xmlns="http://schemas.openxmlformats.org/package/2006/relationships"><Relationship Id="rId3" Type="http://schemas.openxmlformats.org/officeDocument/2006/relationships/slide" Target="../slides/slide2.xml"/><Relationship Id="rId2" Type="http://schemas.openxmlformats.org/officeDocument/2006/relationships/notesMaster" Target="../notesMasters/notesMaster1.xml"/><Relationship Id="rId1" Type="http://schemas.openxmlformats.org/officeDocument/2006/relationships/tags" Target="../tags/tag6.xml"/></Relationships>
</file>

<file path=ppt/notesSlides/_rels/notesSlide20.xml.rels><?xml version="1.0" encoding="UTF-8" standalone="yes"?>
<Relationships xmlns="http://schemas.openxmlformats.org/package/2006/relationships"><Relationship Id="rId3" Type="http://schemas.openxmlformats.org/officeDocument/2006/relationships/slide" Target="../slides/slide20.xml"/><Relationship Id="rId2" Type="http://schemas.openxmlformats.org/officeDocument/2006/relationships/notesMaster" Target="../notesMasters/notesMaster1.xml"/><Relationship Id="rId1" Type="http://schemas.openxmlformats.org/officeDocument/2006/relationships/tags" Target="../tags/tag47.xml"/></Relationships>
</file>

<file path=ppt/notesSlides/_rels/notesSlide21.xml.rels><?xml version="1.0" encoding="UTF-8" standalone="yes"?>
<Relationships xmlns="http://schemas.openxmlformats.org/package/2006/relationships"><Relationship Id="rId3" Type="http://schemas.openxmlformats.org/officeDocument/2006/relationships/slide" Target="../slides/slide21.xml"/><Relationship Id="rId2" Type="http://schemas.openxmlformats.org/officeDocument/2006/relationships/notesMaster" Target="../notesMasters/notesMaster1.xml"/><Relationship Id="rId1" Type="http://schemas.openxmlformats.org/officeDocument/2006/relationships/tags" Target="../tags/tag49.xml"/></Relationships>
</file>

<file path=ppt/notesSlides/_rels/notesSlide22.xml.rels><?xml version="1.0" encoding="UTF-8" standalone="yes"?>
<Relationships xmlns="http://schemas.openxmlformats.org/package/2006/relationships"><Relationship Id="rId3" Type="http://schemas.openxmlformats.org/officeDocument/2006/relationships/slide" Target="../slides/slide22.xml"/><Relationship Id="rId2" Type="http://schemas.openxmlformats.org/officeDocument/2006/relationships/notesMaster" Target="../notesMasters/notesMaster1.xml"/><Relationship Id="rId1" Type="http://schemas.openxmlformats.org/officeDocument/2006/relationships/tags" Target="../tags/tag51.xml"/></Relationships>
</file>

<file path=ppt/notesSlides/_rels/notesSlide23.xml.rels><?xml version="1.0" encoding="UTF-8" standalone="yes"?>
<Relationships xmlns="http://schemas.openxmlformats.org/package/2006/relationships"><Relationship Id="rId3" Type="http://schemas.openxmlformats.org/officeDocument/2006/relationships/slide" Target="../slides/slide23.xml"/><Relationship Id="rId2" Type="http://schemas.openxmlformats.org/officeDocument/2006/relationships/notesMaster" Target="../notesMasters/notesMaster1.xml"/><Relationship Id="rId1" Type="http://schemas.openxmlformats.org/officeDocument/2006/relationships/tags" Target="../tags/tag53.xml"/></Relationships>
</file>

<file path=ppt/notesSlides/_rels/notesSlide24.xml.rels><?xml version="1.0" encoding="UTF-8" standalone="yes"?>
<Relationships xmlns="http://schemas.openxmlformats.org/package/2006/relationships"><Relationship Id="rId3" Type="http://schemas.openxmlformats.org/officeDocument/2006/relationships/slide" Target="../slides/slide24.xml"/><Relationship Id="rId2" Type="http://schemas.openxmlformats.org/officeDocument/2006/relationships/notesMaster" Target="../notesMasters/notesMaster1.xml"/><Relationship Id="rId1" Type="http://schemas.openxmlformats.org/officeDocument/2006/relationships/tags" Target="../tags/tag55.xml"/></Relationships>
</file>

<file path=ppt/notesSlides/_rels/notesSlide3.xml.rels><?xml version="1.0" encoding="UTF-8" standalone="yes"?>
<Relationships xmlns="http://schemas.openxmlformats.org/package/2006/relationships"><Relationship Id="rId3" Type="http://schemas.openxmlformats.org/officeDocument/2006/relationships/slide" Target="../slides/slide3.xml"/><Relationship Id="rId2" Type="http://schemas.openxmlformats.org/officeDocument/2006/relationships/notesMaster" Target="../notesMasters/notesMaster1.xml"/><Relationship Id="rId1" Type="http://schemas.openxmlformats.org/officeDocument/2006/relationships/tags" Target="../tags/tag8.xml"/></Relationships>
</file>

<file path=ppt/notesSlides/_rels/notesSlide4.xml.rels><?xml version="1.0" encoding="UTF-8" standalone="yes"?>
<Relationships xmlns="http://schemas.openxmlformats.org/package/2006/relationships"><Relationship Id="rId3" Type="http://schemas.openxmlformats.org/officeDocument/2006/relationships/slide" Target="../slides/slide4.xml"/><Relationship Id="rId2" Type="http://schemas.openxmlformats.org/officeDocument/2006/relationships/notesMaster" Target="../notesMasters/notesMaster1.xml"/><Relationship Id="rId1" Type="http://schemas.openxmlformats.org/officeDocument/2006/relationships/tags" Target="../tags/tag10.xml"/></Relationships>
</file>

<file path=ppt/notesSlides/_rels/notesSlide5.xml.rels><?xml version="1.0" encoding="UTF-8" standalone="yes"?>
<Relationships xmlns="http://schemas.openxmlformats.org/package/2006/relationships"><Relationship Id="rId3" Type="http://schemas.openxmlformats.org/officeDocument/2006/relationships/slide" Target="../slides/slide5.xml"/><Relationship Id="rId2" Type="http://schemas.openxmlformats.org/officeDocument/2006/relationships/notesMaster" Target="../notesMasters/notesMaster1.xml"/><Relationship Id="rId1" Type="http://schemas.openxmlformats.org/officeDocument/2006/relationships/tags" Target="../tags/tag12.xml"/></Relationships>
</file>

<file path=ppt/notesSlides/_rels/notesSlide6.xml.rels><?xml version="1.0" encoding="UTF-8" standalone="yes"?>
<Relationships xmlns="http://schemas.openxmlformats.org/package/2006/relationships"><Relationship Id="rId3" Type="http://schemas.openxmlformats.org/officeDocument/2006/relationships/slide" Target="../slides/slide6.xml"/><Relationship Id="rId2" Type="http://schemas.openxmlformats.org/officeDocument/2006/relationships/notesMaster" Target="../notesMasters/notesMaster1.xml"/><Relationship Id="rId1" Type="http://schemas.openxmlformats.org/officeDocument/2006/relationships/tags" Target="../tags/tag14.xml"/></Relationships>
</file>

<file path=ppt/notesSlides/_rels/notesSlide7.xml.rels><?xml version="1.0" encoding="UTF-8" standalone="yes"?>
<Relationships xmlns="http://schemas.openxmlformats.org/package/2006/relationships"><Relationship Id="rId3" Type="http://schemas.openxmlformats.org/officeDocument/2006/relationships/slide" Target="../slides/slide7.xml"/><Relationship Id="rId2" Type="http://schemas.openxmlformats.org/officeDocument/2006/relationships/notesMaster" Target="../notesMasters/notesMaster1.xml"/><Relationship Id="rId1" Type="http://schemas.openxmlformats.org/officeDocument/2006/relationships/tags" Target="../tags/tag21.xml"/></Relationships>
</file>

<file path=ppt/notesSlides/_rels/notesSlide8.xml.rels><?xml version="1.0" encoding="UTF-8" standalone="yes"?>
<Relationships xmlns="http://schemas.openxmlformats.org/package/2006/relationships"><Relationship Id="rId3" Type="http://schemas.openxmlformats.org/officeDocument/2006/relationships/slide" Target="../slides/slide8.xml"/><Relationship Id="rId2" Type="http://schemas.openxmlformats.org/officeDocument/2006/relationships/notesMaster" Target="../notesMasters/notesMaster1.xml"/><Relationship Id="rId1" Type="http://schemas.openxmlformats.org/officeDocument/2006/relationships/tags" Target="../tags/tag23.xml"/></Relationships>
</file>

<file path=ppt/notesSlides/_rels/notesSlide9.xml.rels><?xml version="1.0" encoding="UTF-8" standalone="yes"?>
<Relationships xmlns="http://schemas.openxmlformats.org/package/2006/relationships"><Relationship Id="rId3" Type="http://schemas.openxmlformats.org/officeDocument/2006/relationships/slide" Target="../slides/slide9.xml"/><Relationship Id="rId2" Type="http://schemas.openxmlformats.org/officeDocument/2006/relationships/notesMaster" Target="../notesMasters/notesMaster1.xml"/><Relationship Id="rId1" Type="http://schemas.openxmlformats.org/officeDocument/2006/relationships/tags" Target="../tags/tag2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a:solidFill>
                  <a:srgbClr val="000000"/>
                </a:solidFill>
                <a:ea typeface="Times New Roman"/>
                <a:cs typeface="Calibri"/>
              </a:rPr>
              <a:t>This is the Satellite Foundation Course for GOES-R Training on three surface-related Baseline Products:  Fire Products, developed in part by Chris Schmidt at CIMSS, Land Surface Temperature products developed by Yunyue Yu at NOAA, and Snow Coverage products developed in part by Jeff Key at NOAA.  I'm Scott Lindstrom and I will be guiding you through this training</a:t>
            </a:r>
            <a:r>
              <a:rPr lang="en-US" smtClean="0">
                <a:solidFill>
                  <a:srgbClr val="000000"/>
                </a:solidFill>
                <a:ea typeface="Times New Roman"/>
                <a:cs typeface="Calibri"/>
              </a:rPr>
              <a:t>.</a:t>
            </a:r>
            <a:endParaRPr lang="en-US">
              <a:ea typeface="Times New Roman"/>
              <a:cs typeface="Times New Roman"/>
            </a:endParaRPr>
          </a:p>
        </p:txBody>
      </p:sp>
      <p:sp>
        <p:nvSpPr>
          <p:cNvPr id="4" name="Slide Number Placeholder 3"/>
          <p:cNvSpPr>
            <a:spLocks noGrp="1"/>
          </p:cNvSpPr>
          <p:nvPr>
            <p:ph type="sldNum" sz="quarter" idx="10"/>
          </p:nvPr>
        </p:nvSpPr>
        <p:spPr/>
        <p:txBody>
          <a:bodyPr/>
          <a:lstStyle/>
          <a:p>
            <a:fld id="{6CB6184C-65C0-4135-8FBF-17E683C5F7AC}" type="slidenum">
              <a:rPr lang="en-US" smtClean="0"/>
              <a:t>1</a:t>
            </a:fld>
            <a:endParaRPr lang="en-US"/>
          </a:p>
        </p:txBody>
      </p:sp>
    </p:spTree>
    <p:extLst>
      <p:ext uri="{BB962C8B-B14F-4D97-AF65-F5344CB8AC3E}">
        <p14:creationId xmlns:p14="http://schemas.microsoft.com/office/powerpoint/2010/main" val="5789237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a:solidFill>
                  <a:srgbClr val="000000"/>
                </a:solidFill>
                <a:ea typeface="Times New Roman"/>
                <a:cs typeface="Calibri"/>
              </a:rPr>
              <a:t>Here's the same scene without the circles</a:t>
            </a:r>
            <a:r>
              <a:rPr lang="en-US" smtClean="0">
                <a:solidFill>
                  <a:srgbClr val="000000"/>
                </a:solidFill>
                <a:ea typeface="Times New Roman"/>
                <a:cs typeface="Calibri"/>
              </a:rPr>
              <a:t>.</a:t>
            </a:r>
            <a:endParaRPr lang="en-US">
              <a:ea typeface="Times New Roman"/>
              <a:cs typeface="Times New Roman"/>
            </a:endParaRPr>
          </a:p>
        </p:txBody>
      </p:sp>
      <p:sp>
        <p:nvSpPr>
          <p:cNvPr id="4" name="Slide Number Placeholder 3"/>
          <p:cNvSpPr>
            <a:spLocks noGrp="1"/>
          </p:cNvSpPr>
          <p:nvPr>
            <p:ph type="sldNum" sz="quarter" idx="10"/>
          </p:nvPr>
        </p:nvSpPr>
        <p:spPr/>
        <p:txBody>
          <a:bodyPr/>
          <a:lstStyle/>
          <a:p>
            <a:fld id="{E001E158-7B65-4A55-9EA7-9E4C2B063A99}" type="slidenum">
              <a:rPr lang="en-US" smtClean="0"/>
              <a:t>10</a:t>
            </a:fld>
            <a:endParaRPr lang="en-US"/>
          </a:p>
        </p:txBody>
      </p:sp>
    </p:spTree>
    <p:extLst>
      <p:ext uri="{BB962C8B-B14F-4D97-AF65-F5344CB8AC3E}">
        <p14:creationId xmlns:p14="http://schemas.microsoft.com/office/powerpoint/2010/main" val="42254447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a:solidFill>
                  <a:srgbClr val="000000"/>
                </a:solidFill>
                <a:ea typeface="Times New Roman"/>
                <a:cs typeface="Calibri"/>
              </a:rPr>
              <a:t>At 0947 UTC, 5 minutes later, the spots are even hotter, and FDCA has identified a processed fire - that would show up in AWIPS Fire Temperature and Fire Area and Fire Power - and a high Possibility fire - that would show up only in Fire Power</a:t>
            </a:r>
            <a:r>
              <a:rPr lang="en-US" smtClean="0">
                <a:solidFill>
                  <a:srgbClr val="000000"/>
                </a:solidFill>
                <a:ea typeface="Times New Roman"/>
                <a:cs typeface="Calibri"/>
              </a:rPr>
              <a:t>.</a:t>
            </a:r>
            <a:endParaRPr lang="en-US">
              <a:ea typeface="Times New Roman"/>
              <a:cs typeface="Times New Roman"/>
            </a:endParaRPr>
          </a:p>
        </p:txBody>
      </p:sp>
      <p:sp>
        <p:nvSpPr>
          <p:cNvPr id="4" name="Slide Number Placeholder 3"/>
          <p:cNvSpPr>
            <a:spLocks noGrp="1"/>
          </p:cNvSpPr>
          <p:nvPr>
            <p:ph type="sldNum" sz="quarter" idx="10"/>
          </p:nvPr>
        </p:nvSpPr>
        <p:spPr/>
        <p:txBody>
          <a:bodyPr/>
          <a:lstStyle/>
          <a:p>
            <a:fld id="{E001E158-7B65-4A55-9EA7-9E4C2B063A99}" type="slidenum">
              <a:rPr lang="en-US" smtClean="0"/>
              <a:t>11</a:t>
            </a:fld>
            <a:endParaRPr lang="en-US"/>
          </a:p>
        </p:txBody>
      </p:sp>
    </p:spTree>
    <p:extLst>
      <p:ext uri="{BB962C8B-B14F-4D97-AF65-F5344CB8AC3E}">
        <p14:creationId xmlns:p14="http://schemas.microsoft.com/office/powerpoint/2010/main" val="42254447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dirty="0" smtClean="0">
                <a:solidFill>
                  <a:srgbClr val="000000"/>
                </a:solidFill>
                <a:ea typeface="Times New Roman"/>
                <a:cs typeface="Calibri"/>
              </a:rPr>
              <a:t>AT 0952 UTC, 10 minutes after first being detected by the 3.9 micrometer</a:t>
            </a:r>
            <a:r>
              <a:rPr lang="en-US" baseline="0" dirty="0" smtClean="0">
                <a:solidFill>
                  <a:srgbClr val="000000"/>
                </a:solidFill>
                <a:ea typeface="Times New Roman"/>
                <a:cs typeface="Calibri"/>
              </a:rPr>
              <a:t> channel, two fires are identified.  Note that the fire is hot enough that a very subtle signal is showing up at 11.2 now as well.</a:t>
            </a:r>
            <a:endParaRPr lang="en-US" dirty="0">
              <a:ea typeface="Times New Roman"/>
              <a:cs typeface="Times New Roman"/>
            </a:endParaRPr>
          </a:p>
        </p:txBody>
      </p:sp>
      <p:sp>
        <p:nvSpPr>
          <p:cNvPr id="4" name="Slide Number Placeholder 3"/>
          <p:cNvSpPr>
            <a:spLocks noGrp="1"/>
          </p:cNvSpPr>
          <p:nvPr>
            <p:ph type="sldNum" sz="quarter" idx="10"/>
          </p:nvPr>
        </p:nvSpPr>
        <p:spPr/>
        <p:txBody>
          <a:bodyPr/>
          <a:lstStyle/>
          <a:p>
            <a:fld id="{E001E158-7B65-4A55-9EA7-9E4C2B063A99}" type="slidenum">
              <a:rPr lang="en-US" smtClean="0"/>
              <a:t>12</a:t>
            </a:fld>
            <a:endParaRPr lang="en-US"/>
          </a:p>
        </p:txBody>
      </p:sp>
    </p:spTree>
    <p:extLst>
      <p:ext uri="{BB962C8B-B14F-4D97-AF65-F5344CB8AC3E}">
        <p14:creationId xmlns:p14="http://schemas.microsoft.com/office/powerpoint/2010/main" val="42254447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dirty="0" smtClean="0">
                <a:solidFill>
                  <a:srgbClr val="000000"/>
                </a:solidFill>
                <a:ea typeface="Times New Roman"/>
                <a:cs typeface="Calibri"/>
              </a:rPr>
              <a:t>At 0957 they continue to intensify</a:t>
            </a:r>
            <a:endParaRPr lang="en-US" dirty="0">
              <a:ea typeface="Times New Roman"/>
              <a:cs typeface="Times New Roman"/>
            </a:endParaRPr>
          </a:p>
        </p:txBody>
      </p:sp>
      <p:sp>
        <p:nvSpPr>
          <p:cNvPr id="4" name="Slide Number Placeholder 3"/>
          <p:cNvSpPr>
            <a:spLocks noGrp="1"/>
          </p:cNvSpPr>
          <p:nvPr>
            <p:ph type="sldNum" sz="quarter" idx="10"/>
          </p:nvPr>
        </p:nvSpPr>
        <p:spPr/>
        <p:txBody>
          <a:bodyPr/>
          <a:lstStyle/>
          <a:p>
            <a:fld id="{E001E158-7B65-4A55-9EA7-9E4C2B063A99}" type="slidenum">
              <a:rPr lang="en-US" smtClean="0"/>
              <a:t>13</a:t>
            </a:fld>
            <a:endParaRPr lang="en-US"/>
          </a:p>
        </p:txBody>
      </p:sp>
    </p:spTree>
    <p:extLst>
      <p:ext uri="{BB962C8B-B14F-4D97-AF65-F5344CB8AC3E}">
        <p14:creationId xmlns:p14="http://schemas.microsoft.com/office/powerpoint/2010/main" val="42254447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dirty="0" smtClean="0">
                <a:solidFill>
                  <a:srgbClr val="000000"/>
                </a:solidFill>
                <a:ea typeface="Times New Roman"/>
                <a:cs typeface="Calibri"/>
              </a:rPr>
              <a:t>By</a:t>
            </a:r>
            <a:r>
              <a:rPr lang="en-US" baseline="0" dirty="0" smtClean="0">
                <a:solidFill>
                  <a:srgbClr val="000000"/>
                </a:solidFill>
                <a:ea typeface="Times New Roman"/>
                <a:cs typeface="Calibri"/>
              </a:rPr>
              <a:t> 1002 UTC, the hotter fire has saturated the sensor.   Fires can grow very big, very fast. </a:t>
            </a:r>
            <a:r>
              <a:rPr lang="en-US" dirty="0" smtClean="0">
                <a:solidFill>
                  <a:srgbClr val="000000"/>
                </a:solidFill>
                <a:ea typeface="Times New Roman"/>
                <a:cs typeface="Calibri"/>
              </a:rPr>
              <a:t>The FDCA can allow for early detection of rapidly growing fires, which detection can be used to heighten situational awareness including communication to first responders.</a:t>
            </a:r>
            <a:endParaRPr lang="en-US" dirty="0">
              <a:ea typeface="Times New Roman"/>
              <a:cs typeface="Times New Roman"/>
            </a:endParaRPr>
          </a:p>
        </p:txBody>
      </p:sp>
      <p:sp>
        <p:nvSpPr>
          <p:cNvPr id="4" name="Slide Number Placeholder 3"/>
          <p:cNvSpPr>
            <a:spLocks noGrp="1"/>
          </p:cNvSpPr>
          <p:nvPr>
            <p:ph type="sldNum" sz="quarter" idx="10"/>
          </p:nvPr>
        </p:nvSpPr>
        <p:spPr/>
        <p:txBody>
          <a:bodyPr/>
          <a:lstStyle/>
          <a:p>
            <a:fld id="{E001E158-7B65-4A55-9EA7-9E4C2B063A99}" type="slidenum">
              <a:rPr lang="en-US" smtClean="0"/>
              <a:t>14</a:t>
            </a:fld>
            <a:endParaRPr lang="en-US"/>
          </a:p>
        </p:txBody>
      </p:sp>
    </p:spTree>
    <p:extLst>
      <p:ext uri="{BB962C8B-B14F-4D97-AF65-F5344CB8AC3E}">
        <p14:creationId xmlns:p14="http://schemas.microsoft.com/office/powerpoint/2010/main" val="42254447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smtClean="0"/>
              <a:t>The 3.9 micrometer sensor is very sensitive to fires, as</a:t>
            </a:r>
            <a:r>
              <a:rPr lang="en-US" baseline="0" dirty="0" smtClean="0"/>
              <a:t> this image from two separate time shows – Both of these brighter regions are very short-lived (and very small – this one is actually a small structure fire!) within the pixel.  Only the fire at 16:42 was warm enough – just barely – to be detected quantitatively.</a:t>
            </a:r>
            <a:endParaRPr lang="en-US" dirty="0"/>
          </a:p>
        </p:txBody>
      </p:sp>
      <p:sp>
        <p:nvSpPr>
          <p:cNvPr id="4" name="Slide Number Placeholder 3"/>
          <p:cNvSpPr>
            <a:spLocks noGrp="1"/>
          </p:cNvSpPr>
          <p:nvPr>
            <p:ph type="sldNum" sz="quarter" idx="10"/>
          </p:nvPr>
        </p:nvSpPr>
        <p:spPr/>
        <p:txBody>
          <a:bodyPr/>
          <a:lstStyle/>
          <a:p>
            <a:fld id="{6CB6184C-65C0-4135-8FBF-17E683C5F7AC}" type="slidenum">
              <a:rPr lang="en-US" smtClean="0"/>
              <a:t>15</a:t>
            </a:fld>
            <a:endParaRPr lang="en-US"/>
          </a:p>
        </p:txBody>
      </p:sp>
    </p:spTree>
    <p:extLst>
      <p:ext uri="{BB962C8B-B14F-4D97-AF65-F5344CB8AC3E}">
        <p14:creationId xmlns:p14="http://schemas.microsoft.com/office/powerpoint/2010/main" val="37033802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a:solidFill>
                  <a:srgbClr val="000000"/>
                </a:solidFill>
                <a:ea typeface="Times New Roman"/>
                <a:cs typeface="Calibri"/>
              </a:rPr>
              <a:t>Fires develop and evolve and/or move very quickly. </a:t>
            </a:r>
            <a:r>
              <a:rPr lang="en-US">
                <a:solidFill>
                  <a:srgbClr val="000000"/>
                </a:solidFill>
                <a:latin typeface="Times New Roman"/>
                <a:ea typeface="Times New Roman"/>
                <a:cs typeface="Times New Roman"/>
              </a:rPr>
              <a:t>ABI scans CONUS every 5 minutes, producing fire products with that cadence. </a:t>
            </a:r>
            <a:r>
              <a:rPr lang="en-US">
                <a:solidFill>
                  <a:srgbClr val="000000"/>
                </a:solidFill>
                <a:ea typeface="Times New Roman"/>
                <a:cs typeface="Calibri"/>
              </a:rPr>
              <a:t>FDCA products are not produced for Meso domains.  To monitor fires at smaller time scales, request a mesoscale domain to capture the changes in the 3.9 micrometer data at 1-minute timesteps</a:t>
            </a:r>
            <a:r>
              <a:rPr lang="en-US" smtClean="0">
                <a:solidFill>
                  <a:srgbClr val="000000"/>
                </a:solidFill>
                <a:ea typeface="Times New Roman"/>
                <a:cs typeface="Calibri"/>
              </a:rPr>
              <a:t>!</a:t>
            </a:r>
            <a:endParaRPr lang="en-US">
              <a:ea typeface="Times New Roman"/>
              <a:cs typeface="Times New Roman"/>
            </a:endParaRPr>
          </a:p>
        </p:txBody>
      </p:sp>
      <p:sp>
        <p:nvSpPr>
          <p:cNvPr id="4" name="Slide Number Placeholder 3"/>
          <p:cNvSpPr>
            <a:spLocks noGrp="1"/>
          </p:cNvSpPr>
          <p:nvPr>
            <p:ph type="sldNum" sz="quarter" idx="10"/>
          </p:nvPr>
        </p:nvSpPr>
        <p:spPr/>
        <p:txBody>
          <a:bodyPr/>
          <a:lstStyle/>
          <a:p>
            <a:fld id="{E001E158-7B65-4A55-9EA7-9E4C2B063A99}" type="slidenum">
              <a:rPr lang="en-US" smtClean="0"/>
              <a:t>16</a:t>
            </a:fld>
            <a:endParaRPr lang="en-US"/>
          </a:p>
        </p:txBody>
      </p:sp>
    </p:spTree>
    <p:extLst>
      <p:ext uri="{BB962C8B-B14F-4D97-AF65-F5344CB8AC3E}">
        <p14:creationId xmlns:p14="http://schemas.microsoft.com/office/powerpoint/2010/main" val="42254447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smtClean="0"/>
              <a:t>There are other ways to</a:t>
            </a:r>
            <a:r>
              <a:rPr lang="en-US" baseline="0" dirty="0" smtClean="0"/>
              <a:t> detect fires.  The fire RGB in AWIPS combines the 3.9, 2.25 and 1.6 micrometer channels.  A developing fire will appear red (redder than the background), and then as it burns hotter and hotter, progressively more 2.25 micrometer energy is emitted (turning the pixel yellow) and then 1.61 micrometer energy means the pixel becomes white.  You can also use visible imagery, but smoke detection via the visible can be a challenge, depending on the background.  Polar orbiting satellites – Suomi NPP and NOAA-20 – have very small spatial resolutions that are ideal in detecting small horizontal-scale fire.  Use them if you are fortunate and have an overpass at the right time!  (this is far more likely as you move poleward).</a:t>
            </a:r>
            <a:endParaRPr lang="en-US" dirty="0"/>
          </a:p>
        </p:txBody>
      </p:sp>
      <p:sp>
        <p:nvSpPr>
          <p:cNvPr id="4" name="Slide Number Placeholder 3"/>
          <p:cNvSpPr>
            <a:spLocks noGrp="1"/>
          </p:cNvSpPr>
          <p:nvPr>
            <p:ph type="sldNum" sz="quarter" idx="10"/>
          </p:nvPr>
        </p:nvSpPr>
        <p:spPr/>
        <p:txBody>
          <a:bodyPr/>
          <a:lstStyle/>
          <a:p>
            <a:fld id="{6CB6184C-65C0-4135-8FBF-17E683C5F7AC}" type="slidenum">
              <a:rPr lang="en-US" smtClean="0"/>
              <a:t>17</a:t>
            </a:fld>
            <a:endParaRPr lang="en-US"/>
          </a:p>
        </p:txBody>
      </p:sp>
    </p:spTree>
    <p:extLst>
      <p:ext uri="{BB962C8B-B14F-4D97-AF65-F5344CB8AC3E}">
        <p14:creationId xmlns:p14="http://schemas.microsoft.com/office/powerpoint/2010/main" val="35235216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a:solidFill>
                  <a:srgbClr val="000000"/>
                </a:solidFill>
                <a:ea typeface="Times New Roman"/>
                <a:cs typeface="Calibri"/>
              </a:rPr>
              <a:t>Switching topics now to land surface characteristics and fractional snow cover, two additional GOES-R Baseline Products.</a:t>
            </a:r>
            <a:endParaRPr lang="en-US">
              <a:ea typeface="Times New Roman"/>
              <a:cs typeface="Times New Roman"/>
            </a:endParaRPr>
          </a:p>
          <a:p>
            <a:pPr>
              <a:lnSpc>
                <a:spcPct val="115000"/>
              </a:lnSpc>
            </a:pPr>
            <a:r>
              <a:rPr lang="en-US">
                <a:solidFill>
                  <a:srgbClr val="000000"/>
                </a:solidFill>
                <a:latin typeface="Times New Roman"/>
                <a:ea typeface="Times New Roman"/>
                <a:cs typeface="Times New Roman"/>
              </a:rPr>
              <a:t> </a:t>
            </a:r>
            <a:endParaRPr lang="en-US">
              <a:ea typeface="Times New Roman"/>
              <a:cs typeface="Times New Roman"/>
            </a:endParaRPr>
          </a:p>
          <a:p>
            <a:pPr>
              <a:lnSpc>
                <a:spcPct val="115000"/>
              </a:lnSpc>
            </a:pPr>
            <a:r>
              <a:rPr lang="en-US">
                <a:solidFill>
                  <a:srgbClr val="000000"/>
                </a:solidFill>
                <a:ea typeface="Times New Roman"/>
                <a:cs typeface="Calibri"/>
              </a:rPr>
              <a:t>Land Surface Temperature is computed hourly in all three domains, Full Disk, CONUS and MESO.  CONUS and MESO domain resolution is 2-km;  The Full Disk domain has a resolution of 10 km, that is, an aggregation of a 5x5 array of 2-km pixels.</a:t>
            </a:r>
            <a:endParaRPr lang="en-US">
              <a:ea typeface="Times New Roman"/>
              <a:cs typeface="Times New Roman"/>
            </a:endParaRPr>
          </a:p>
          <a:p>
            <a:pPr>
              <a:lnSpc>
                <a:spcPct val="115000"/>
              </a:lnSpc>
            </a:pPr>
            <a:r>
              <a:rPr lang="en-US">
                <a:solidFill>
                  <a:srgbClr val="000000"/>
                </a:solidFill>
                <a:latin typeface="Times New Roman"/>
                <a:ea typeface="Times New Roman"/>
                <a:cs typeface="Times New Roman"/>
              </a:rPr>
              <a:t> </a:t>
            </a:r>
            <a:endParaRPr lang="en-US">
              <a:ea typeface="Times New Roman"/>
              <a:cs typeface="Times New Roman"/>
            </a:endParaRPr>
          </a:p>
          <a:p>
            <a:pPr>
              <a:lnSpc>
                <a:spcPct val="115000"/>
              </a:lnSpc>
            </a:pPr>
            <a:r>
              <a:rPr lang="en-US">
                <a:solidFill>
                  <a:srgbClr val="000000"/>
                </a:solidFill>
                <a:ea typeface="Times New Roman"/>
                <a:cs typeface="Calibri"/>
              </a:rPr>
              <a:t>Snow Cover -- fractional snow cover -- will be computed hourly for full-disk, CONUS and Mesoscale domains, at 2-km resolution.</a:t>
            </a:r>
            <a:r>
              <a:rPr lang="en-US">
                <a:latin typeface="Times New Roman"/>
                <a:ea typeface="Times New Roman"/>
                <a:cs typeface="Times New Roman"/>
              </a:rPr>
              <a:t>  As of late 2018, it is not yet being created.</a:t>
            </a:r>
            <a:endParaRPr lang="en-US">
              <a:ea typeface="Times New Roman"/>
              <a:cs typeface="Times New Roman"/>
            </a:endParaRPr>
          </a:p>
          <a:p>
            <a:pPr>
              <a:lnSpc>
                <a:spcPct val="115000"/>
              </a:lnSpc>
            </a:pPr>
            <a:r>
              <a:rPr lang="en-US">
                <a:solidFill>
                  <a:srgbClr val="000000"/>
                </a:solidFill>
                <a:latin typeface="Times New Roman"/>
                <a:ea typeface="Times New Roman"/>
                <a:cs typeface="Times New Roman"/>
              </a:rPr>
              <a:t> </a:t>
            </a:r>
            <a:endParaRPr lang="en-US">
              <a:ea typeface="Times New Roman"/>
              <a:cs typeface="Times New Roman"/>
            </a:endParaRPr>
          </a:p>
          <a:p>
            <a:pPr>
              <a:lnSpc>
                <a:spcPct val="115000"/>
              </a:lnSpc>
            </a:pPr>
            <a:r>
              <a:rPr lang="en-US">
                <a:solidFill>
                  <a:srgbClr val="000000"/>
                </a:solidFill>
                <a:latin typeface="Times New Roman"/>
                <a:ea typeface="Times New Roman"/>
                <a:cs typeface="Times New Roman"/>
              </a:rPr>
              <a:t> </a:t>
            </a:r>
            <a:endParaRPr lang="en-US">
              <a:ea typeface="Times New Roman"/>
              <a:cs typeface="Times New Roman"/>
            </a:endParaRPr>
          </a:p>
        </p:txBody>
      </p:sp>
      <p:sp>
        <p:nvSpPr>
          <p:cNvPr id="4" name="Slide Number Placeholder 3"/>
          <p:cNvSpPr>
            <a:spLocks noGrp="1"/>
          </p:cNvSpPr>
          <p:nvPr>
            <p:ph type="sldNum" sz="quarter" idx="10"/>
          </p:nvPr>
        </p:nvSpPr>
        <p:spPr/>
        <p:txBody>
          <a:bodyPr/>
          <a:lstStyle/>
          <a:p>
            <a:fld id="{6CB6184C-65C0-4135-8FBF-17E683C5F7AC}" type="slidenum">
              <a:rPr lang="en-US" smtClean="0"/>
              <a:t>18</a:t>
            </a:fld>
            <a:endParaRPr lang="en-US"/>
          </a:p>
        </p:txBody>
      </p:sp>
    </p:spTree>
    <p:extLst>
      <p:ext uri="{BB962C8B-B14F-4D97-AF65-F5344CB8AC3E}">
        <p14:creationId xmlns:p14="http://schemas.microsoft.com/office/powerpoint/2010/main" val="18567744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a:solidFill>
                  <a:srgbClr val="000000"/>
                </a:solidFill>
                <a:ea typeface="Times New Roman"/>
                <a:cs typeface="Calibri"/>
              </a:rPr>
              <a:t>Land surface temperature is computed from two ABI bands.  You generally cannot use a single infrared channel to compute land surface temperature because water vapor absorption in most channels on ABI means that the detected temperature is cooler than the actual ground because energy emitted from the surface is absorbed, partially, by water vapor and re-emitted from a higher (and therefore colder) part of the atmosphere. (At shorter wavelengths - around 3.9 micrometers, you face the additional challenge of reflected solar energy).  </a:t>
            </a:r>
            <a:endParaRPr lang="en-US">
              <a:ea typeface="Times New Roman"/>
              <a:cs typeface="Times New Roman"/>
            </a:endParaRPr>
          </a:p>
          <a:p>
            <a:pPr>
              <a:lnSpc>
                <a:spcPct val="115000"/>
              </a:lnSpc>
            </a:pPr>
            <a:r>
              <a:rPr lang="en-US">
                <a:solidFill>
                  <a:srgbClr val="000000"/>
                </a:solidFill>
                <a:ea typeface="Times New Roman"/>
                <a:cs typeface="Calibri"/>
              </a:rPr>
              <a:t>Land surface temperature uses infrared data from 11.2 and 12.3 micrometers (bands14 and 15) on ABI.  Water vapor absorption is different at these two wavelengths so a water vapor correction can be computed for either detected brightness temperature.   Land Surface Temperature is computed hourly for the FD/CONUS/MESO domains.  The differences in brightness temperature does consider the different dependencies on zenith angle for the two channels</a:t>
            </a:r>
            <a:r>
              <a:rPr lang="en-US" smtClean="0">
                <a:solidFill>
                  <a:srgbClr val="000000"/>
                </a:solidFill>
                <a:ea typeface="Times New Roman"/>
                <a:cs typeface="Calibri"/>
              </a:rPr>
              <a:t>.</a:t>
            </a:r>
            <a:endParaRPr lang="en-US">
              <a:ea typeface="Times New Roman"/>
              <a:cs typeface="Times New Roman"/>
            </a:endParaRPr>
          </a:p>
        </p:txBody>
      </p:sp>
      <p:sp>
        <p:nvSpPr>
          <p:cNvPr id="4" name="Slide Number Placeholder 3"/>
          <p:cNvSpPr>
            <a:spLocks noGrp="1"/>
          </p:cNvSpPr>
          <p:nvPr>
            <p:ph type="sldNum" sz="quarter" idx="10"/>
          </p:nvPr>
        </p:nvSpPr>
        <p:spPr/>
        <p:txBody>
          <a:bodyPr/>
          <a:lstStyle/>
          <a:p>
            <a:fld id="{6CB6184C-65C0-4135-8FBF-17E683C5F7AC}" type="slidenum">
              <a:rPr lang="en-US" smtClean="0"/>
              <a:t>19</a:t>
            </a:fld>
            <a:endParaRPr lang="en-US"/>
          </a:p>
        </p:txBody>
      </p:sp>
    </p:spTree>
    <p:extLst>
      <p:ext uri="{BB962C8B-B14F-4D97-AF65-F5344CB8AC3E}">
        <p14:creationId xmlns:p14="http://schemas.microsoft.com/office/powerpoint/2010/main" val="1918071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a:solidFill>
                  <a:srgbClr val="000000"/>
                </a:solidFill>
                <a:ea typeface="Times New Roman"/>
                <a:cs typeface="Calibri"/>
              </a:rPr>
              <a:t>This training covers the products boxed in Yellow on this slide.  They are Baseline products and are available from GOES-16 now.  At the end of this training you will know the temporal cadence of the product generation and how the products, Fire Detection, Land Surface temperature, and Fractional Snow Cover, are created from GOES-R ABI data, and how they can be used</a:t>
            </a:r>
            <a:r>
              <a:rPr lang="en-US" smtClean="0">
                <a:solidFill>
                  <a:srgbClr val="000000"/>
                </a:solidFill>
                <a:ea typeface="Times New Roman"/>
                <a:cs typeface="Calibri"/>
              </a:rPr>
              <a:t>.</a:t>
            </a:r>
            <a:endParaRPr lang="en-US">
              <a:ea typeface="Times New Roman"/>
              <a:cs typeface="Times New Roman"/>
            </a:endParaRPr>
          </a:p>
        </p:txBody>
      </p:sp>
      <p:sp>
        <p:nvSpPr>
          <p:cNvPr id="4" name="Slide Number Placeholder 3"/>
          <p:cNvSpPr>
            <a:spLocks noGrp="1"/>
          </p:cNvSpPr>
          <p:nvPr>
            <p:ph type="sldNum" sz="quarter" idx="10"/>
          </p:nvPr>
        </p:nvSpPr>
        <p:spPr/>
        <p:txBody>
          <a:bodyPr/>
          <a:lstStyle/>
          <a:p>
            <a:fld id="{6CB6184C-65C0-4135-8FBF-17E683C5F7AC}" type="slidenum">
              <a:rPr lang="en-US" smtClean="0"/>
              <a:t>2</a:t>
            </a:fld>
            <a:endParaRPr lang="en-US"/>
          </a:p>
        </p:txBody>
      </p:sp>
    </p:spTree>
    <p:extLst>
      <p:ext uri="{BB962C8B-B14F-4D97-AF65-F5344CB8AC3E}">
        <p14:creationId xmlns:p14="http://schemas.microsoft.com/office/powerpoint/2010/main" val="24723367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a:solidFill>
                  <a:srgbClr val="000000"/>
                </a:solidFill>
                <a:ea typeface="Times New Roman"/>
                <a:cs typeface="Calibri"/>
              </a:rPr>
              <a:t>This figure shows cooling in each GOES-R ABI Infrared band that is a function of local zenith angle only.  In general, as the local zenith angle increases -- that is, are you get farther and farther from nadir -- brightness temperatures will be cooler because more of the radiation detected from the satellite is emitted from the cooler upper atmosphere.</a:t>
            </a:r>
            <a:endParaRPr lang="en-US">
              <a:ea typeface="Times New Roman"/>
              <a:cs typeface="Times New Roman"/>
            </a:endParaRPr>
          </a:p>
          <a:p>
            <a:pPr>
              <a:lnSpc>
                <a:spcPct val="115000"/>
              </a:lnSpc>
            </a:pPr>
            <a:r>
              <a:rPr lang="en-US">
                <a:solidFill>
                  <a:srgbClr val="000000"/>
                </a:solidFill>
                <a:ea typeface="Times New Roman"/>
                <a:cs typeface="Calibri"/>
              </a:rPr>
              <a:t> </a:t>
            </a:r>
            <a:endParaRPr lang="en-US">
              <a:ea typeface="Times New Roman"/>
              <a:cs typeface="Times New Roman"/>
            </a:endParaRPr>
          </a:p>
          <a:p>
            <a:pPr>
              <a:lnSpc>
                <a:spcPct val="115000"/>
              </a:lnSpc>
            </a:pPr>
            <a:r>
              <a:rPr lang="en-US">
                <a:solidFill>
                  <a:srgbClr val="000000"/>
                </a:solidFill>
                <a:ea typeface="Times New Roman"/>
                <a:cs typeface="Calibri"/>
              </a:rPr>
              <a:t>In particular, for Land Surface Temperature, band 15 (12.3 microns) shows greater cooling for larger zenith angle than band 14 (11.2 microns)</a:t>
            </a:r>
            <a:endParaRPr lang="en-US">
              <a:ea typeface="Times New Roman"/>
              <a:cs typeface="Times New Roman"/>
            </a:endParaRPr>
          </a:p>
          <a:p>
            <a:pPr>
              <a:lnSpc>
                <a:spcPct val="115000"/>
              </a:lnSpc>
            </a:pPr>
            <a:r>
              <a:rPr lang="en-US">
                <a:latin typeface="Times New Roman"/>
                <a:ea typeface="Times New Roman"/>
                <a:cs typeface="Times New Roman"/>
              </a:rPr>
              <a:t> </a:t>
            </a:r>
            <a:endParaRPr lang="en-US">
              <a:ea typeface="Times New Roman"/>
              <a:cs typeface="Times New Roman"/>
            </a:endParaRPr>
          </a:p>
        </p:txBody>
      </p:sp>
      <p:sp>
        <p:nvSpPr>
          <p:cNvPr id="4" name="Slide Number Placeholder 3"/>
          <p:cNvSpPr>
            <a:spLocks noGrp="1"/>
          </p:cNvSpPr>
          <p:nvPr>
            <p:ph type="sldNum" sz="quarter" idx="10"/>
          </p:nvPr>
        </p:nvSpPr>
        <p:spPr/>
        <p:txBody>
          <a:bodyPr/>
          <a:lstStyle/>
          <a:p>
            <a:fld id="{6CB6184C-65C0-4135-8FBF-17E683C5F7AC}" type="slidenum">
              <a:rPr lang="en-US" smtClean="0"/>
              <a:t>20</a:t>
            </a:fld>
            <a:endParaRPr lang="en-US"/>
          </a:p>
        </p:txBody>
      </p:sp>
    </p:spTree>
    <p:extLst>
      <p:ext uri="{BB962C8B-B14F-4D97-AF65-F5344CB8AC3E}">
        <p14:creationId xmlns:p14="http://schemas.microsoft.com/office/powerpoint/2010/main" val="1307972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a:solidFill>
                  <a:srgbClr val="000000"/>
                </a:solidFill>
                <a:ea typeface="Times New Roman"/>
                <a:cs typeface="Calibri"/>
              </a:rPr>
              <a:t>Here is GOES-16 Land Surface Temperatures over the southwestern United States.  Clouds (and oceans!) show up as missing data -- but lakes and inland seas do show values.  River valleys (cooler) and  and mountain ridges are apparent.  Usually, the land surface temperature is warmer than colocated METAR values that are recorded about 6 feet above the surface</a:t>
            </a:r>
            <a:r>
              <a:rPr lang="en-US" smtClean="0">
                <a:solidFill>
                  <a:srgbClr val="000000"/>
                </a:solidFill>
                <a:ea typeface="Times New Roman"/>
                <a:cs typeface="Calibri"/>
              </a:rPr>
              <a:t>.</a:t>
            </a:r>
            <a:endParaRPr lang="en-US">
              <a:ea typeface="Times New Roman"/>
              <a:cs typeface="Times New Roman"/>
            </a:endParaRPr>
          </a:p>
        </p:txBody>
      </p:sp>
      <p:sp>
        <p:nvSpPr>
          <p:cNvPr id="4" name="Slide Number Placeholder 3"/>
          <p:cNvSpPr>
            <a:spLocks noGrp="1"/>
          </p:cNvSpPr>
          <p:nvPr>
            <p:ph type="sldNum" sz="quarter" idx="10"/>
          </p:nvPr>
        </p:nvSpPr>
        <p:spPr/>
        <p:txBody>
          <a:bodyPr/>
          <a:lstStyle/>
          <a:p>
            <a:fld id="{6CB6184C-65C0-4135-8FBF-17E683C5F7AC}" type="slidenum">
              <a:rPr lang="en-US" smtClean="0"/>
              <a:t>21</a:t>
            </a:fld>
            <a:endParaRPr lang="en-US"/>
          </a:p>
        </p:txBody>
      </p:sp>
    </p:spTree>
    <p:extLst>
      <p:ext uri="{BB962C8B-B14F-4D97-AF65-F5344CB8AC3E}">
        <p14:creationId xmlns:p14="http://schemas.microsoft.com/office/powerpoint/2010/main" val="34137549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a:solidFill>
                  <a:srgbClr val="000000"/>
                </a:solidFill>
                <a:ea typeface="Times New Roman"/>
                <a:cs typeface="Calibri"/>
              </a:rPr>
              <a:t>Snow Cover is also Baseline product for GOES-R, but it's not yet being created.  This is a daytime only reflectance-driven product.  There is a snow/no snow product but also a fractional pixel snow cover product.  This will be produced every 60 minutes for all domains - Full Disk, CONUS, Meso - at 2-km resolution</a:t>
            </a:r>
            <a:r>
              <a:rPr lang="en-US" smtClean="0">
                <a:solidFill>
                  <a:srgbClr val="000000"/>
                </a:solidFill>
                <a:ea typeface="Times New Roman"/>
                <a:cs typeface="Calibri"/>
              </a:rPr>
              <a:t>.</a:t>
            </a:r>
            <a:endParaRPr lang="en-US">
              <a:ea typeface="Times New Roman"/>
              <a:cs typeface="Times New Roman"/>
            </a:endParaRPr>
          </a:p>
        </p:txBody>
      </p:sp>
      <p:sp>
        <p:nvSpPr>
          <p:cNvPr id="4" name="Slide Number Placeholder 3"/>
          <p:cNvSpPr>
            <a:spLocks noGrp="1"/>
          </p:cNvSpPr>
          <p:nvPr>
            <p:ph type="sldNum" sz="quarter" idx="10"/>
          </p:nvPr>
        </p:nvSpPr>
        <p:spPr/>
        <p:txBody>
          <a:bodyPr/>
          <a:lstStyle/>
          <a:p>
            <a:fld id="{6CB6184C-65C0-4135-8FBF-17E683C5F7AC}" type="slidenum">
              <a:rPr lang="en-US" smtClean="0"/>
              <a:t>22</a:t>
            </a:fld>
            <a:endParaRPr lang="en-US"/>
          </a:p>
        </p:txBody>
      </p:sp>
    </p:spTree>
    <p:extLst>
      <p:ext uri="{BB962C8B-B14F-4D97-AF65-F5344CB8AC3E}">
        <p14:creationId xmlns:p14="http://schemas.microsoft.com/office/powerpoint/2010/main" val="41030859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a:solidFill>
                  <a:srgbClr val="000000"/>
                </a:solidFill>
                <a:ea typeface="Times New Roman"/>
                <a:cs typeface="Calibri"/>
              </a:rPr>
              <a:t>here's an example of what the product might look like, using MODIS data from a case on 2009</a:t>
            </a:r>
            <a:r>
              <a:rPr lang="en-US" smtClean="0">
                <a:solidFill>
                  <a:srgbClr val="000000"/>
                </a:solidFill>
                <a:ea typeface="Times New Roman"/>
                <a:cs typeface="Calibri"/>
              </a:rPr>
              <a:t>.</a:t>
            </a:r>
            <a:endParaRPr lang="en-US">
              <a:ea typeface="Times New Roman"/>
              <a:cs typeface="Times New Roman"/>
            </a:endParaRPr>
          </a:p>
        </p:txBody>
      </p:sp>
      <p:sp>
        <p:nvSpPr>
          <p:cNvPr id="4" name="Slide Number Placeholder 3"/>
          <p:cNvSpPr>
            <a:spLocks noGrp="1"/>
          </p:cNvSpPr>
          <p:nvPr>
            <p:ph type="sldNum" sz="quarter" idx="10"/>
          </p:nvPr>
        </p:nvSpPr>
        <p:spPr/>
        <p:txBody>
          <a:bodyPr/>
          <a:lstStyle/>
          <a:p>
            <a:fld id="{6CB6184C-65C0-4135-8FBF-17E683C5F7AC}" type="slidenum">
              <a:rPr lang="en-US" smtClean="0"/>
              <a:t>23</a:t>
            </a:fld>
            <a:endParaRPr lang="en-US"/>
          </a:p>
        </p:txBody>
      </p:sp>
    </p:spTree>
    <p:extLst>
      <p:ext uri="{BB962C8B-B14F-4D97-AF65-F5344CB8AC3E}">
        <p14:creationId xmlns:p14="http://schemas.microsoft.com/office/powerpoint/2010/main" val="28484853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smtClean="0"/>
              <a:t>Click</a:t>
            </a:r>
            <a:r>
              <a:rPr lang="en-US" baseline="0" dirty="0" smtClean="0"/>
              <a:t> on these links for more information.  This concludes the Satellite Foundation Course for GOES-R on the GOES-R Baseline Products for Fire, </a:t>
            </a:r>
            <a:r>
              <a:rPr lang="en-US" baseline="0" dirty="0" err="1" smtClean="0"/>
              <a:t>landsurface</a:t>
            </a:r>
            <a:r>
              <a:rPr lang="en-US" baseline="0" dirty="0" smtClean="0"/>
              <a:t> Temperature and Snow cover.  Thanks for </a:t>
            </a:r>
            <a:r>
              <a:rPr lang="en-US" baseline="0" smtClean="0"/>
              <a:t>your attention!</a:t>
            </a:r>
            <a:endParaRPr lang="en-US"/>
          </a:p>
        </p:txBody>
      </p:sp>
      <p:sp>
        <p:nvSpPr>
          <p:cNvPr id="4" name="Slide Number Placeholder 3"/>
          <p:cNvSpPr>
            <a:spLocks noGrp="1"/>
          </p:cNvSpPr>
          <p:nvPr>
            <p:ph type="sldNum" sz="quarter" idx="10"/>
          </p:nvPr>
        </p:nvSpPr>
        <p:spPr/>
        <p:txBody>
          <a:bodyPr/>
          <a:lstStyle/>
          <a:p>
            <a:fld id="{6CB6184C-65C0-4135-8FBF-17E683C5F7AC}" type="slidenum">
              <a:rPr lang="en-US" smtClean="0"/>
              <a:t>24</a:t>
            </a:fld>
            <a:endParaRPr lang="en-US"/>
          </a:p>
        </p:txBody>
      </p:sp>
    </p:spTree>
    <p:extLst>
      <p:ext uri="{BB962C8B-B14F-4D97-AF65-F5344CB8AC3E}">
        <p14:creationId xmlns:p14="http://schemas.microsoft.com/office/powerpoint/2010/main" val="41524392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dirty="0">
                <a:solidFill>
                  <a:srgbClr val="000000"/>
                </a:solidFill>
                <a:ea typeface="Times New Roman"/>
                <a:cs typeface="Calibri"/>
              </a:rPr>
              <a:t>The Fire products that are available in AWIPS are Fire Area, Fire Power and Fire Temperature.  These are created every 5 minutes for the CONUS domain, and every 15 minutes for the Full Disk Domain.  That means they're created for every Full Disk and CONUS image available.  What is now known as FDCA -- Fire Detection and Characterization Algorithm, one of the topics of this training -- is very similar to the WF_ABBA algorithm you may be familiar with.</a:t>
            </a:r>
            <a:r>
              <a:rPr lang="en-US" dirty="0">
                <a:latin typeface="Times New Roman"/>
                <a:ea typeface="Times New Roman"/>
                <a:cs typeface="Times New Roman"/>
              </a:rPr>
              <a:t>  They both deal in </a:t>
            </a:r>
            <a:r>
              <a:rPr lang="en-US" dirty="0" err="1">
                <a:latin typeface="Times New Roman"/>
                <a:ea typeface="Times New Roman"/>
                <a:cs typeface="Times New Roman"/>
              </a:rPr>
              <a:t>HotSpot</a:t>
            </a:r>
            <a:r>
              <a:rPr lang="en-US" dirty="0">
                <a:latin typeface="Times New Roman"/>
                <a:ea typeface="Times New Roman"/>
                <a:cs typeface="Times New Roman"/>
              </a:rPr>
              <a:t> </a:t>
            </a:r>
            <a:r>
              <a:rPr lang="en-US" dirty="0" smtClean="0">
                <a:latin typeface="Times New Roman"/>
                <a:ea typeface="Times New Roman"/>
                <a:cs typeface="Times New Roman"/>
              </a:rPr>
              <a:t>Detection</a:t>
            </a:r>
            <a:endParaRPr lang="en-US" dirty="0">
              <a:ea typeface="Times New Roman"/>
              <a:cs typeface="Times New Roman"/>
            </a:endParaRPr>
          </a:p>
        </p:txBody>
      </p:sp>
      <p:sp>
        <p:nvSpPr>
          <p:cNvPr id="4" name="Slide Number Placeholder 3"/>
          <p:cNvSpPr>
            <a:spLocks noGrp="1"/>
          </p:cNvSpPr>
          <p:nvPr>
            <p:ph type="sldNum" sz="quarter" idx="10"/>
          </p:nvPr>
        </p:nvSpPr>
        <p:spPr/>
        <p:txBody>
          <a:bodyPr/>
          <a:lstStyle/>
          <a:p>
            <a:fld id="{6CB6184C-65C0-4135-8FBF-17E683C5F7AC}" type="slidenum">
              <a:rPr lang="en-US" smtClean="0"/>
              <a:t>3</a:t>
            </a:fld>
            <a:endParaRPr lang="en-US"/>
          </a:p>
        </p:txBody>
      </p:sp>
    </p:spTree>
    <p:extLst>
      <p:ext uri="{BB962C8B-B14F-4D97-AF65-F5344CB8AC3E}">
        <p14:creationId xmlns:p14="http://schemas.microsoft.com/office/powerpoint/2010/main" val="11893055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a:solidFill>
                  <a:srgbClr val="000000"/>
                </a:solidFill>
                <a:ea typeface="Times New Roman"/>
                <a:cs typeface="Calibri"/>
              </a:rPr>
              <a:t>FDCA detects fires that are always smaller than the size of a pixel.  Fire detection uses the shortwave and longwave infrared bands.  Hot fire temperatures emit more 3.9 micrometer radiation than 11.2 micrometer radiation, and this enhanced 3.9 micrometer emission is key to fire detection.  There are other variables that are needed in the computation to assess how this signal is modulated by the atmosphere</a:t>
            </a:r>
            <a:r>
              <a:rPr lang="en-US" smtClean="0">
                <a:solidFill>
                  <a:srgbClr val="000000"/>
                </a:solidFill>
                <a:ea typeface="Times New Roman"/>
                <a:cs typeface="Calibri"/>
              </a:rPr>
              <a:t>.</a:t>
            </a:r>
            <a:endParaRPr lang="en-US">
              <a:ea typeface="Times New Roman"/>
              <a:cs typeface="Times New Roman"/>
            </a:endParaRPr>
          </a:p>
        </p:txBody>
      </p:sp>
      <p:sp>
        <p:nvSpPr>
          <p:cNvPr id="4" name="Slide Number Placeholder 3"/>
          <p:cNvSpPr>
            <a:spLocks noGrp="1"/>
          </p:cNvSpPr>
          <p:nvPr>
            <p:ph type="sldNum" sz="quarter" idx="10"/>
          </p:nvPr>
        </p:nvSpPr>
        <p:spPr/>
        <p:txBody>
          <a:bodyPr/>
          <a:lstStyle/>
          <a:p>
            <a:fld id="{6CB6184C-65C0-4135-8FBF-17E683C5F7AC}" type="slidenum">
              <a:rPr lang="en-US" smtClean="0"/>
              <a:t>4</a:t>
            </a:fld>
            <a:endParaRPr lang="en-US"/>
          </a:p>
        </p:txBody>
      </p:sp>
    </p:spTree>
    <p:extLst>
      <p:ext uri="{BB962C8B-B14F-4D97-AF65-F5344CB8AC3E}">
        <p14:creationId xmlns:p14="http://schemas.microsoft.com/office/powerpoint/2010/main" val="19001120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dirty="0" smtClean="0">
                <a:solidFill>
                  <a:srgbClr val="000000"/>
                </a:solidFill>
                <a:ea typeface="Times New Roman"/>
                <a:cs typeface="Calibri"/>
              </a:rPr>
              <a:t>ABI</a:t>
            </a:r>
            <a:r>
              <a:rPr lang="en-US" baseline="0" dirty="0" smtClean="0">
                <a:solidFill>
                  <a:srgbClr val="000000"/>
                </a:solidFill>
                <a:ea typeface="Times New Roman"/>
                <a:cs typeface="Calibri"/>
              </a:rPr>
              <a:t> has excellent spatial and temporal resolution (and good spectral resolution too!)  The Shortwave IR band on </a:t>
            </a:r>
            <a:r>
              <a:rPr lang="en-US" dirty="0" smtClean="0">
                <a:solidFill>
                  <a:srgbClr val="000000"/>
                </a:solidFill>
                <a:ea typeface="Times New Roman"/>
                <a:cs typeface="Calibri"/>
              </a:rPr>
              <a:t>GOES-R </a:t>
            </a:r>
            <a:r>
              <a:rPr lang="en-US" dirty="0">
                <a:solidFill>
                  <a:srgbClr val="000000"/>
                </a:solidFill>
                <a:ea typeface="Times New Roman"/>
                <a:cs typeface="Calibri"/>
              </a:rPr>
              <a:t>ABI has a </a:t>
            </a:r>
            <a:r>
              <a:rPr lang="en-US" dirty="0" smtClean="0">
                <a:solidFill>
                  <a:srgbClr val="000000"/>
                </a:solidFill>
                <a:ea typeface="Times New Roman"/>
                <a:cs typeface="Calibri"/>
              </a:rPr>
              <a:t>very high saturation </a:t>
            </a:r>
            <a:r>
              <a:rPr lang="en-US" dirty="0">
                <a:solidFill>
                  <a:srgbClr val="000000"/>
                </a:solidFill>
                <a:ea typeface="Times New Roman"/>
                <a:cs typeface="Calibri"/>
              </a:rPr>
              <a:t>temperature, </a:t>
            </a:r>
            <a:r>
              <a:rPr lang="en-US" dirty="0" smtClean="0">
                <a:solidFill>
                  <a:srgbClr val="000000"/>
                </a:solidFill>
                <a:ea typeface="Times New Roman"/>
                <a:cs typeface="Calibri"/>
              </a:rPr>
              <a:t>so hotter </a:t>
            </a:r>
            <a:r>
              <a:rPr lang="en-US" dirty="0">
                <a:solidFill>
                  <a:srgbClr val="000000"/>
                </a:solidFill>
                <a:ea typeface="Times New Roman"/>
                <a:cs typeface="Calibri"/>
              </a:rPr>
              <a:t>fires can be more accurately described.   The improved spatial resolution means smaller fires can be detected, and more frequent scanning also aids in fire detection</a:t>
            </a:r>
            <a:r>
              <a:rPr lang="en-US" dirty="0" smtClean="0">
                <a:solidFill>
                  <a:srgbClr val="000000"/>
                </a:solidFill>
                <a:ea typeface="Times New Roman"/>
                <a:cs typeface="Calibri"/>
              </a:rPr>
              <a:t>.  Requirements for the Algorithm are</a:t>
            </a:r>
            <a:r>
              <a:rPr lang="en-US" baseline="0" dirty="0" smtClean="0">
                <a:solidFill>
                  <a:srgbClr val="000000"/>
                </a:solidFill>
                <a:ea typeface="Times New Roman"/>
                <a:cs typeface="Calibri"/>
              </a:rPr>
              <a:t> listed on this slide.  Visible data are also used to help determined the background Temperature.</a:t>
            </a:r>
            <a:endParaRPr lang="en-US" dirty="0">
              <a:ea typeface="Times New Roman"/>
              <a:cs typeface="Times New Roman"/>
            </a:endParaRPr>
          </a:p>
          <a:p>
            <a:pPr>
              <a:lnSpc>
                <a:spcPct val="115000"/>
              </a:lnSpc>
            </a:pPr>
            <a:r>
              <a:rPr lang="en-US" dirty="0">
                <a:solidFill>
                  <a:srgbClr val="000000"/>
                </a:solidFill>
                <a:latin typeface="Times New Roman"/>
                <a:ea typeface="Times New Roman"/>
                <a:cs typeface="Times New Roman"/>
              </a:rPr>
              <a:t> </a:t>
            </a:r>
            <a:endParaRPr lang="en-US" dirty="0">
              <a:ea typeface="Times New Roman"/>
              <a:cs typeface="Times New Roman"/>
            </a:endParaRPr>
          </a:p>
          <a:p>
            <a:pPr>
              <a:lnSpc>
                <a:spcPct val="115000"/>
              </a:lnSpc>
            </a:pPr>
            <a:r>
              <a:rPr lang="en-US" dirty="0">
                <a:solidFill>
                  <a:srgbClr val="000000"/>
                </a:solidFill>
                <a:latin typeface="Times New Roman"/>
                <a:ea typeface="Times New Roman"/>
                <a:cs typeface="Times New Roman"/>
              </a:rPr>
              <a:t> </a:t>
            </a:r>
            <a:endParaRPr lang="en-US" dirty="0">
              <a:ea typeface="Times New Roman"/>
              <a:cs typeface="Times New Roman"/>
            </a:endParaRPr>
          </a:p>
        </p:txBody>
      </p:sp>
      <p:sp>
        <p:nvSpPr>
          <p:cNvPr id="4" name="Slide Number Placeholder 3"/>
          <p:cNvSpPr>
            <a:spLocks noGrp="1"/>
          </p:cNvSpPr>
          <p:nvPr>
            <p:ph type="sldNum" sz="quarter" idx="10"/>
          </p:nvPr>
        </p:nvSpPr>
        <p:spPr/>
        <p:txBody>
          <a:bodyPr/>
          <a:lstStyle/>
          <a:p>
            <a:fld id="{6CB6184C-65C0-4135-8FBF-17E683C5F7AC}" type="slidenum">
              <a:rPr lang="en-US" smtClean="0"/>
              <a:t>5</a:t>
            </a:fld>
            <a:endParaRPr lang="en-US"/>
          </a:p>
        </p:txBody>
      </p:sp>
    </p:spTree>
    <p:extLst>
      <p:ext uri="{BB962C8B-B14F-4D97-AF65-F5344CB8AC3E}">
        <p14:creationId xmlns:p14="http://schemas.microsoft.com/office/powerpoint/2010/main" val="10697759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a:solidFill>
                  <a:srgbClr val="000000"/>
                </a:solidFill>
                <a:ea typeface="Times New Roman"/>
                <a:cs typeface="Calibri"/>
              </a:rPr>
              <a:t>The shortwave IR channel has a much larger response to the development of fire within a pixel than does the longwave IR channel.  Surface temperature warming in the pixel -- because of a developing fire -- shifts the Planck Function peak to shorter wavelengths a lot more rapidly for 3.9 micrometers (band 7) than for 11.2 micrometers (band 14)  The Response in the pixel differs for each fire, and those differences help in the estimate of fire attributes</a:t>
            </a:r>
            <a:r>
              <a:rPr lang="en-US" smtClean="0">
                <a:solidFill>
                  <a:srgbClr val="000000"/>
                </a:solidFill>
                <a:ea typeface="Times New Roman"/>
                <a:cs typeface="Calibri"/>
              </a:rPr>
              <a:t>.</a:t>
            </a:r>
            <a:endParaRPr lang="en-US">
              <a:ea typeface="Times New Roman"/>
              <a:cs typeface="Times New Roman"/>
            </a:endParaRPr>
          </a:p>
        </p:txBody>
      </p:sp>
      <p:sp>
        <p:nvSpPr>
          <p:cNvPr id="4" name="Slide Number Placeholder 3"/>
          <p:cNvSpPr>
            <a:spLocks noGrp="1"/>
          </p:cNvSpPr>
          <p:nvPr>
            <p:ph type="sldNum" sz="quarter" idx="10"/>
          </p:nvPr>
        </p:nvSpPr>
        <p:spPr/>
        <p:txBody>
          <a:bodyPr/>
          <a:lstStyle/>
          <a:p>
            <a:fld id="{6CB6184C-65C0-4135-8FBF-17E683C5F7AC}" type="slidenum">
              <a:rPr lang="en-US" smtClean="0"/>
              <a:t>6</a:t>
            </a:fld>
            <a:endParaRPr lang="en-US"/>
          </a:p>
        </p:txBody>
      </p:sp>
    </p:spTree>
    <p:extLst>
      <p:ext uri="{BB962C8B-B14F-4D97-AF65-F5344CB8AC3E}">
        <p14:creationId xmlns:p14="http://schemas.microsoft.com/office/powerpoint/2010/main" val="17270539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a:solidFill>
                  <a:srgbClr val="000000"/>
                </a:solidFill>
                <a:ea typeface="Times New Roman"/>
                <a:cs typeface="Calibri"/>
              </a:rPr>
              <a:t>Again, Fires are small, compared to a satellite pixel, even with 2-km pixel sizes, and fires contribute more energy in shorter wavelengths than in longer wavelengths.  SO when a fire develops, the changes are more obvious in the 3.9 micrometer channel (in red) than in the 11-ish micrometer channel (shown in blue).  Compare the two channels here.   Value differences help establish that a fire has likely initiated at A, B, C, D, E, F and G, especially D and G.  </a:t>
            </a:r>
            <a:r>
              <a:rPr lang="en-US">
                <a:solidFill>
                  <a:srgbClr val="000000"/>
                </a:solidFill>
                <a:latin typeface="Times New Roman"/>
                <a:ea typeface="Times New Roman"/>
                <a:cs typeface="Times New Roman"/>
              </a:rPr>
              <a:t>  Similarly, The larger values in the surface plot help identify where fires are occurring in the transition zone between forest and savannah in Brazil</a:t>
            </a:r>
            <a:r>
              <a:rPr lang="en-US" smtClean="0">
                <a:solidFill>
                  <a:srgbClr val="000000"/>
                </a:solidFill>
                <a:latin typeface="Times New Roman"/>
                <a:ea typeface="Times New Roman"/>
                <a:cs typeface="Times New Roman"/>
              </a:rPr>
              <a:t>.</a:t>
            </a:r>
            <a:endParaRPr lang="en-US">
              <a:ea typeface="Times New Roman"/>
              <a:cs typeface="Times New Roman"/>
            </a:endParaRPr>
          </a:p>
        </p:txBody>
      </p:sp>
      <p:sp>
        <p:nvSpPr>
          <p:cNvPr id="4" name="Slide Number Placeholder 3"/>
          <p:cNvSpPr>
            <a:spLocks noGrp="1"/>
          </p:cNvSpPr>
          <p:nvPr>
            <p:ph type="sldNum" sz="quarter" idx="10"/>
          </p:nvPr>
        </p:nvSpPr>
        <p:spPr/>
        <p:txBody>
          <a:bodyPr/>
          <a:lstStyle/>
          <a:p>
            <a:fld id="{6CB6184C-65C0-4135-8FBF-17E683C5F7AC}" type="slidenum">
              <a:rPr lang="en-US" smtClean="0"/>
              <a:t>7</a:t>
            </a:fld>
            <a:endParaRPr lang="en-US"/>
          </a:p>
        </p:txBody>
      </p:sp>
    </p:spTree>
    <p:extLst>
      <p:ext uri="{BB962C8B-B14F-4D97-AF65-F5344CB8AC3E}">
        <p14:creationId xmlns:p14="http://schemas.microsoft.com/office/powerpoint/2010/main" val="39855003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a:solidFill>
                  <a:srgbClr val="000000"/>
                </a:solidFill>
                <a:ea typeface="Times New Roman"/>
                <a:cs typeface="Calibri"/>
              </a:rPr>
              <a:t>Here's an example of a quickly developing fire over Napa Valley California.  It demonstrates why 5-minute imagery is important, and how quickly things can change.  At 0437 UTC, no fire is apparent</a:t>
            </a:r>
            <a:r>
              <a:rPr lang="en-US" smtClean="0">
                <a:solidFill>
                  <a:srgbClr val="000000"/>
                </a:solidFill>
                <a:ea typeface="Times New Roman"/>
                <a:cs typeface="Calibri"/>
              </a:rPr>
              <a:t>.</a:t>
            </a:r>
            <a:endParaRPr lang="en-US">
              <a:ea typeface="Times New Roman"/>
              <a:cs typeface="Times New Roman"/>
            </a:endParaRPr>
          </a:p>
        </p:txBody>
      </p:sp>
      <p:sp>
        <p:nvSpPr>
          <p:cNvPr id="4" name="Slide Number Placeholder 3"/>
          <p:cNvSpPr>
            <a:spLocks noGrp="1"/>
          </p:cNvSpPr>
          <p:nvPr>
            <p:ph type="sldNum" sz="quarter" idx="10"/>
          </p:nvPr>
        </p:nvSpPr>
        <p:spPr/>
        <p:txBody>
          <a:bodyPr/>
          <a:lstStyle/>
          <a:p>
            <a:fld id="{E001E158-7B65-4A55-9EA7-9E4C2B063A99}" type="slidenum">
              <a:rPr lang="en-US" smtClean="0"/>
              <a:t>8</a:t>
            </a:fld>
            <a:endParaRPr lang="en-US"/>
          </a:p>
        </p:txBody>
      </p:sp>
    </p:spTree>
    <p:extLst>
      <p:ext uri="{BB962C8B-B14F-4D97-AF65-F5344CB8AC3E}">
        <p14:creationId xmlns:p14="http://schemas.microsoft.com/office/powerpoint/2010/main" val="42254447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a:solidFill>
                  <a:srgbClr val="000000"/>
                </a:solidFill>
                <a:ea typeface="Times New Roman"/>
                <a:cs typeface="Calibri"/>
              </a:rPr>
              <a:t>5 minutes later, two different hotspots have appeared in the 3.9 micrometer data (but not in the 11.2 micrometer data</a:t>
            </a:r>
            <a:r>
              <a:rPr lang="en-US" smtClean="0">
                <a:solidFill>
                  <a:srgbClr val="000000"/>
                </a:solidFill>
                <a:ea typeface="Times New Roman"/>
                <a:cs typeface="Calibri"/>
              </a:rPr>
              <a:t>)</a:t>
            </a:r>
            <a:endParaRPr lang="en-US">
              <a:ea typeface="Times New Roman"/>
              <a:cs typeface="Times New Roman"/>
            </a:endParaRPr>
          </a:p>
        </p:txBody>
      </p:sp>
      <p:sp>
        <p:nvSpPr>
          <p:cNvPr id="4" name="Slide Number Placeholder 3"/>
          <p:cNvSpPr>
            <a:spLocks noGrp="1"/>
          </p:cNvSpPr>
          <p:nvPr>
            <p:ph type="sldNum" sz="quarter" idx="10"/>
          </p:nvPr>
        </p:nvSpPr>
        <p:spPr/>
        <p:txBody>
          <a:bodyPr/>
          <a:lstStyle/>
          <a:p>
            <a:fld id="{E001E158-7B65-4A55-9EA7-9E4C2B063A99}" type="slidenum">
              <a:rPr lang="en-US" smtClean="0"/>
              <a:t>9</a:t>
            </a:fld>
            <a:endParaRPr lang="en-US"/>
          </a:p>
        </p:txBody>
      </p:sp>
    </p:spTree>
    <p:extLst>
      <p:ext uri="{BB962C8B-B14F-4D97-AF65-F5344CB8AC3E}">
        <p14:creationId xmlns:p14="http://schemas.microsoft.com/office/powerpoint/2010/main" val="422544474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3590" y="220980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59939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BE29EB0-2ABC-1144-980C-816FF6B4230C}" type="datetimeFigureOut">
              <a:rPr lang="en-US" smtClean="0"/>
              <a:t>11/30/2018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BF1307-B304-3F4C-965F-AF1EAA13DF00}" type="slidenum">
              <a:rPr lang="en-US" smtClean="0"/>
              <a:t>‹#›</a:t>
            </a:fld>
            <a:endParaRPr lang="en-US"/>
          </a:p>
        </p:txBody>
      </p:sp>
      <p:pic>
        <p:nvPicPr>
          <p:cNvPr id="7" name="Picture 6" descr="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582870" y="79380"/>
            <a:ext cx="2103120" cy="2103120"/>
          </a:xfrm>
          <a:prstGeom prst="rect">
            <a:avLst/>
          </a:prstGeom>
        </p:spPr>
      </p:pic>
    </p:spTree>
    <p:extLst>
      <p:ext uri="{BB962C8B-B14F-4D97-AF65-F5344CB8AC3E}">
        <p14:creationId xmlns:p14="http://schemas.microsoft.com/office/powerpoint/2010/main" val="2344240999"/>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BE29EB0-2ABC-1144-980C-816FF6B4230C}" type="datetimeFigureOut">
              <a:rPr lang="en-US" smtClean="0"/>
              <a:t>11/30/2018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BF1307-B304-3F4C-965F-AF1EAA13DF00}" type="slidenum">
              <a:rPr lang="en-US" smtClean="0"/>
              <a:t>‹#›</a:t>
            </a:fld>
            <a:endParaRPr lang="en-US"/>
          </a:p>
        </p:txBody>
      </p:sp>
    </p:spTree>
    <p:extLst>
      <p:ext uri="{BB962C8B-B14F-4D97-AF65-F5344CB8AC3E}">
        <p14:creationId xmlns:p14="http://schemas.microsoft.com/office/powerpoint/2010/main" val="28285222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70000" y="274638"/>
            <a:ext cx="52070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BE29EB0-2ABC-1144-980C-816FF6B4230C}" type="datetimeFigureOut">
              <a:rPr lang="en-US" smtClean="0"/>
              <a:t>11/30/2018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BF1307-B304-3F4C-965F-AF1EAA13DF00}" type="slidenum">
              <a:rPr lang="en-US" smtClean="0"/>
              <a:t>‹#›</a:t>
            </a:fld>
            <a:endParaRPr lang="en-US"/>
          </a:p>
        </p:txBody>
      </p:sp>
    </p:spTree>
    <p:extLst>
      <p:ext uri="{BB962C8B-B14F-4D97-AF65-F5344CB8AC3E}">
        <p14:creationId xmlns:p14="http://schemas.microsoft.com/office/powerpoint/2010/main" val="4073896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3590" y="220980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59939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BE29EB0-2ABC-1144-980C-816FF6B4230C}" type="datetimeFigureOut">
              <a:rPr lang="en-US" smtClean="0"/>
              <a:t>11/30/2018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BF1307-B304-3F4C-965F-AF1EAA13DF00}" type="slidenum">
              <a:rPr lang="en-US" smtClean="0"/>
              <a:t>‹#›</a:t>
            </a:fld>
            <a:endParaRPr lang="en-US"/>
          </a:p>
        </p:txBody>
      </p:sp>
    </p:spTree>
    <p:extLst>
      <p:ext uri="{BB962C8B-B14F-4D97-AF65-F5344CB8AC3E}">
        <p14:creationId xmlns:p14="http://schemas.microsoft.com/office/powerpoint/2010/main" val="31775269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BE29EB0-2ABC-1144-980C-816FF6B4230C}" type="datetimeFigureOut">
              <a:rPr lang="en-US" smtClean="0"/>
              <a:t>11/30/2018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BF1307-B304-3F4C-965F-AF1EAA13DF00}" type="slidenum">
              <a:rPr lang="en-US" smtClean="0"/>
              <a:t>‹#›</a:t>
            </a:fld>
            <a:endParaRPr lang="en-US"/>
          </a:p>
        </p:txBody>
      </p:sp>
    </p:spTree>
    <p:extLst>
      <p:ext uri="{BB962C8B-B14F-4D97-AF65-F5344CB8AC3E}">
        <p14:creationId xmlns:p14="http://schemas.microsoft.com/office/powerpoint/2010/main" val="3109366757"/>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77055" y="4406900"/>
            <a:ext cx="7217657" cy="1362075"/>
          </a:xfrm>
        </p:spPr>
        <p:txBody>
          <a:bodyPr anchor="t"/>
          <a:lstStyle>
            <a:lvl1pPr algn="l">
              <a:defRPr sz="4000" b="1"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1277055" y="2906713"/>
            <a:ext cx="7217658"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BE29EB0-2ABC-1144-980C-816FF6B4230C}" type="datetimeFigureOut">
              <a:rPr lang="en-US" smtClean="0"/>
              <a:t>11/30/2018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BF1307-B304-3F4C-965F-AF1EAA13DF00}" type="slidenum">
              <a:rPr lang="en-US" smtClean="0"/>
              <a:t>‹#›</a:t>
            </a:fld>
            <a:endParaRPr lang="en-US"/>
          </a:p>
        </p:txBody>
      </p:sp>
    </p:spTree>
    <p:extLst>
      <p:ext uri="{BB962C8B-B14F-4D97-AF65-F5344CB8AC3E}">
        <p14:creationId xmlns:p14="http://schemas.microsoft.com/office/powerpoint/2010/main" val="24804680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95400" y="1612900"/>
            <a:ext cx="3657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030610" y="1600200"/>
            <a:ext cx="3656189"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BE29EB0-2ABC-1144-980C-816FF6B4230C}" type="datetimeFigureOut">
              <a:rPr lang="en-US" smtClean="0"/>
              <a:t>11/30/2018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BF1307-B304-3F4C-965F-AF1EAA13DF00}" type="slidenum">
              <a:rPr lang="en-US" smtClean="0"/>
              <a:t>‹#›</a:t>
            </a:fld>
            <a:endParaRPr lang="en-US"/>
          </a:p>
        </p:txBody>
      </p:sp>
    </p:spTree>
    <p:extLst>
      <p:ext uri="{BB962C8B-B14F-4D97-AF65-F5344CB8AC3E}">
        <p14:creationId xmlns:p14="http://schemas.microsoft.com/office/powerpoint/2010/main" val="40285272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295311" y="1535113"/>
            <a:ext cx="365777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1295311" y="2174875"/>
            <a:ext cx="365777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030611" y="1535113"/>
            <a:ext cx="3656189"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30611" y="2174875"/>
            <a:ext cx="3656189"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BE29EB0-2ABC-1144-980C-816FF6B4230C}" type="datetimeFigureOut">
              <a:rPr lang="en-US" smtClean="0"/>
              <a:t>11/30/2018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5BF1307-B304-3F4C-965F-AF1EAA13DF00}" type="slidenum">
              <a:rPr lang="en-US" smtClean="0"/>
              <a:t>‹#›</a:t>
            </a:fld>
            <a:endParaRPr lang="en-US"/>
          </a:p>
        </p:txBody>
      </p:sp>
    </p:spTree>
    <p:extLst>
      <p:ext uri="{BB962C8B-B14F-4D97-AF65-F5344CB8AC3E}">
        <p14:creationId xmlns:p14="http://schemas.microsoft.com/office/powerpoint/2010/main" val="31051468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BE29EB0-2ABC-1144-980C-816FF6B4230C}" type="datetimeFigureOut">
              <a:rPr lang="en-US" smtClean="0"/>
              <a:t>11/30/2018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5BF1307-B304-3F4C-965F-AF1EAA13DF00}" type="slidenum">
              <a:rPr lang="en-US" smtClean="0"/>
              <a:t>‹#›</a:t>
            </a:fld>
            <a:endParaRPr lang="en-US"/>
          </a:p>
        </p:txBody>
      </p:sp>
    </p:spTree>
    <p:extLst>
      <p:ext uri="{BB962C8B-B14F-4D97-AF65-F5344CB8AC3E}">
        <p14:creationId xmlns:p14="http://schemas.microsoft.com/office/powerpoint/2010/main" val="3552188566"/>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E29EB0-2ABC-1144-980C-816FF6B4230C}" type="datetimeFigureOut">
              <a:rPr lang="en-US" smtClean="0"/>
              <a:t>11/30/2018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5BF1307-B304-3F4C-965F-AF1EAA13DF00}" type="slidenum">
              <a:rPr lang="en-US" smtClean="0"/>
              <a:t>‹#›</a:t>
            </a:fld>
            <a:endParaRPr lang="en-US"/>
          </a:p>
        </p:txBody>
      </p:sp>
    </p:spTree>
    <p:extLst>
      <p:ext uri="{BB962C8B-B14F-4D97-AF65-F5344CB8AC3E}">
        <p14:creationId xmlns:p14="http://schemas.microsoft.com/office/powerpoint/2010/main" val="3171157131"/>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590" y="273050"/>
            <a:ext cx="255192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234721" y="1435100"/>
            <a:ext cx="2230791"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BE29EB0-2ABC-1144-980C-816FF6B4230C}" type="datetimeFigureOut">
              <a:rPr lang="en-US" smtClean="0"/>
              <a:t>11/30/2018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BF1307-B304-3F4C-965F-AF1EAA13DF00}" type="slidenum">
              <a:rPr lang="en-US" smtClean="0"/>
              <a:t>‹#›</a:t>
            </a:fld>
            <a:endParaRPr lang="en-US"/>
          </a:p>
        </p:txBody>
      </p:sp>
    </p:spTree>
    <p:extLst>
      <p:ext uri="{BB962C8B-B14F-4D97-AF65-F5344CB8AC3E}">
        <p14:creationId xmlns:p14="http://schemas.microsoft.com/office/powerpoint/2010/main" val="10851420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BE29EB0-2ABC-1144-980C-816FF6B4230C}" type="datetimeFigureOut">
              <a:rPr lang="en-US" smtClean="0"/>
              <a:t>11/30/2018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BF1307-B304-3F4C-965F-AF1EAA13DF00}" type="slidenum">
              <a:rPr lang="en-US" smtClean="0"/>
              <a:t>‹#›</a:t>
            </a:fld>
            <a:endParaRPr lang="en-US"/>
          </a:p>
        </p:txBody>
      </p:sp>
    </p:spTree>
    <p:extLst>
      <p:ext uri="{BB962C8B-B14F-4D97-AF65-F5344CB8AC3E}">
        <p14:creationId xmlns:p14="http://schemas.microsoft.com/office/powerpoint/2010/main" val="15099329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BE29EB0-2ABC-1144-980C-816FF6B4230C}" type="datetimeFigureOut">
              <a:rPr lang="en-US" smtClean="0"/>
              <a:t>11/30/2018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BF1307-B304-3F4C-965F-AF1EAA13DF00}" type="slidenum">
              <a:rPr lang="en-US" smtClean="0"/>
              <a:t>‹#›</a:t>
            </a:fld>
            <a:endParaRPr lang="en-US"/>
          </a:p>
        </p:txBody>
      </p:sp>
    </p:spTree>
    <p:extLst>
      <p:ext uri="{BB962C8B-B14F-4D97-AF65-F5344CB8AC3E}">
        <p14:creationId xmlns:p14="http://schemas.microsoft.com/office/powerpoint/2010/main" val="40969793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BE29EB0-2ABC-1144-980C-816FF6B4230C}" type="datetimeFigureOut">
              <a:rPr lang="en-US" smtClean="0"/>
              <a:t>11/30/2018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BF1307-B304-3F4C-965F-AF1EAA13DF00}" type="slidenum">
              <a:rPr lang="en-US" smtClean="0"/>
              <a:t>‹#›</a:t>
            </a:fld>
            <a:endParaRPr lang="en-US"/>
          </a:p>
        </p:txBody>
      </p:sp>
    </p:spTree>
    <p:extLst>
      <p:ext uri="{BB962C8B-B14F-4D97-AF65-F5344CB8AC3E}">
        <p14:creationId xmlns:p14="http://schemas.microsoft.com/office/powerpoint/2010/main" val="13792920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70000" y="274638"/>
            <a:ext cx="52070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BE29EB0-2ABC-1144-980C-816FF6B4230C}" type="datetimeFigureOut">
              <a:rPr lang="en-US" smtClean="0"/>
              <a:t>11/30/2018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BF1307-B304-3F4C-965F-AF1EAA13DF00}" type="slidenum">
              <a:rPr lang="en-US" smtClean="0"/>
              <a:t>‹#›</a:t>
            </a:fld>
            <a:endParaRPr lang="en-US"/>
          </a:p>
        </p:txBody>
      </p:sp>
    </p:spTree>
    <p:extLst>
      <p:ext uri="{BB962C8B-B14F-4D97-AF65-F5344CB8AC3E}">
        <p14:creationId xmlns:p14="http://schemas.microsoft.com/office/powerpoint/2010/main" val="6259086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62179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3590" y="220980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59939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BE29EB0-2ABC-1144-980C-816FF6B4230C}" type="datetimeFigureOut">
              <a:rPr lang="en-US" smtClean="0"/>
              <a:t>11/30/2018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BF1307-B304-3F4C-965F-AF1EAA13DF00}" type="slidenum">
              <a:rPr lang="en-US" smtClean="0"/>
              <a:t>‹#›</a:t>
            </a:fld>
            <a:endParaRPr lang="en-US"/>
          </a:p>
        </p:txBody>
      </p:sp>
    </p:spTree>
    <p:extLst>
      <p:ext uri="{BB962C8B-B14F-4D97-AF65-F5344CB8AC3E}">
        <p14:creationId xmlns:p14="http://schemas.microsoft.com/office/powerpoint/2010/main" val="39100381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BE29EB0-2ABC-1144-980C-816FF6B4230C}" type="datetimeFigureOut">
              <a:rPr lang="en-US" smtClean="0"/>
              <a:t>11/30/2018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BF1307-B304-3F4C-965F-AF1EAA13DF00}" type="slidenum">
              <a:rPr lang="en-US" smtClean="0"/>
              <a:t>‹#›</a:t>
            </a:fld>
            <a:endParaRPr lang="en-US"/>
          </a:p>
        </p:txBody>
      </p:sp>
    </p:spTree>
    <p:extLst>
      <p:ext uri="{BB962C8B-B14F-4D97-AF65-F5344CB8AC3E}">
        <p14:creationId xmlns:p14="http://schemas.microsoft.com/office/powerpoint/2010/main" val="336574823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77055" y="4406900"/>
            <a:ext cx="7217657" cy="1362075"/>
          </a:xfrm>
        </p:spPr>
        <p:txBody>
          <a:bodyPr anchor="t"/>
          <a:lstStyle>
            <a:lvl1pPr algn="l">
              <a:defRPr sz="4000" b="1"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1277055" y="2906713"/>
            <a:ext cx="7217658"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BE29EB0-2ABC-1144-980C-816FF6B4230C}" type="datetimeFigureOut">
              <a:rPr lang="en-US" smtClean="0"/>
              <a:t>11/30/2018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BF1307-B304-3F4C-965F-AF1EAA13DF00}" type="slidenum">
              <a:rPr lang="en-US" smtClean="0"/>
              <a:t>‹#›</a:t>
            </a:fld>
            <a:endParaRPr lang="en-US"/>
          </a:p>
        </p:txBody>
      </p:sp>
    </p:spTree>
    <p:extLst>
      <p:ext uri="{BB962C8B-B14F-4D97-AF65-F5344CB8AC3E}">
        <p14:creationId xmlns:p14="http://schemas.microsoft.com/office/powerpoint/2010/main" val="7043945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95400" y="1612900"/>
            <a:ext cx="3657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030610" y="1600200"/>
            <a:ext cx="3656189"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BE29EB0-2ABC-1144-980C-816FF6B4230C}" type="datetimeFigureOut">
              <a:rPr lang="en-US" smtClean="0"/>
              <a:t>11/30/2018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BF1307-B304-3F4C-965F-AF1EAA13DF00}" type="slidenum">
              <a:rPr lang="en-US" smtClean="0"/>
              <a:t>‹#›</a:t>
            </a:fld>
            <a:endParaRPr lang="en-US"/>
          </a:p>
        </p:txBody>
      </p:sp>
    </p:spTree>
    <p:extLst>
      <p:ext uri="{BB962C8B-B14F-4D97-AF65-F5344CB8AC3E}">
        <p14:creationId xmlns:p14="http://schemas.microsoft.com/office/powerpoint/2010/main" val="189758543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295311" y="1535113"/>
            <a:ext cx="365777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1295311" y="2174875"/>
            <a:ext cx="365777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030611" y="1535113"/>
            <a:ext cx="3656189"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30611" y="2174875"/>
            <a:ext cx="3656189"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BE29EB0-2ABC-1144-980C-816FF6B4230C}" type="datetimeFigureOut">
              <a:rPr lang="en-US" smtClean="0"/>
              <a:t>11/30/2018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5BF1307-B304-3F4C-965F-AF1EAA13DF00}" type="slidenum">
              <a:rPr lang="en-US" smtClean="0"/>
              <a:t>‹#›</a:t>
            </a:fld>
            <a:endParaRPr lang="en-US"/>
          </a:p>
        </p:txBody>
      </p:sp>
    </p:spTree>
    <p:extLst>
      <p:ext uri="{BB962C8B-B14F-4D97-AF65-F5344CB8AC3E}">
        <p14:creationId xmlns:p14="http://schemas.microsoft.com/office/powerpoint/2010/main" val="10198257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BE29EB0-2ABC-1144-980C-816FF6B4230C}" type="datetimeFigureOut">
              <a:rPr lang="en-US" smtClean="0"/>
              <a:t>11/30/2018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5BF1307-B304-3F4C-965F-AF1EAA13DF00}" type="slidenum">
              <a:rPr lang="en-US" smtClean="0"/>
              <a:t>‹#›</a:t>
            </a:fld>
            <a:endParaRPr lang="en-US"/>
          </a:p>
        </p:txBody>
      </p:sp>
    </p:spTree>
    <p:extLst>
      <p:ext uri="{BB962C8B-B14F-4D97-AF65-F5344CB8AC3E}">
        <p14:creationId xmlns:p14="http://schemas.microsoft.com/office/powerpoint/2010/main" val="15230386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77055" y="4406900"/>
            <a:ext cx="7217657" cy="1362075"/>
          </a:xfrm>
        </p:spPr>
        <p:txBody>
          <a:bodyPr anchor="t"/>
          <a:lstStyle>
            <a:lvl1pPr algn="l">
              <a:defRPr sz="4000" b="1"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1277055" y="2906713"/>
            <a:ext cx="7217658"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BE29EB0-2ABC-1144-980C-816FF6B4230C}" type="datetimeFigureOut">
              <a:rPr lang="en-US" smtClean="0"/>
              <a:t>11/30/2018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BF1307-B304-3F4C-965F-AF1EAA13DF00}" type="slidenum">
              <a:rPr lang="en-US" smtClean="0"/>
              <a:t>‹#›</a:t>
            </a:fld>
            <a:endParaRPr lang="en-US"/>
          </a:p>
        </p:txBody>
      </p:sp>
    </p:spTree>
    <p:extLst>
      <p:ext uri="{BB962C8B-B14F-4D97-AF65-F5344CB8AC3E}">
        <p14:creationId xmlns:p14="http://schemas.microsoft.com/office/powerpoint/2010/main" val="61992133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E29EB0-2ABC-1144-980C-816FF6B4230C}" type="datetimeFigureOut">
              <a:rPr lang="en-US" smtClean="0"/>
              <a:t>11/30/2018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5BF1307-B304-3F4C-965F-AF1EAA13DF00}" type="slidenum">
              <a:rPr lang="en-US" smtClean="0"/>
              <a:t>‹#›</a:t>
            </a:fld>
            <a:endParaRPr lang="en-US"/>
          </a:p>
        </p:txBody>
      </p:sp>
    </p:spTree>
    <p:extLst>
      <p:ext uri="{BB962C8B-B14F-4D97-AF65-F5344CB8AC3E}">
        <p14:creationId xmlns:p14="http://schemas.microsoft.com/office/powerpoint/2010/main" val="99690256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590" y="273050"/>
            <a:ext cx="255192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234721" y="1435100"/>
            <a:ext cx="2230791"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BE29EB0-2ABC-1144-980C-816FF6B4230C}" type="datetimeFigureOut">
              <a:rPr lang="en-US" smtClean="0"/>
              <a:t>11/30/2018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BF1307-B304-3F4C-965F-AF1EAA13DF00}" type="slidenum">
              <a:rPr lang="en-US" smtClean="0"/>
              <a:t>‹#›</a:t>
            </a:fld>
            <a:endParaRPr lang="en-US"/>
          </a:p>
        </p:txBody>
      </p:sp>
    </p:spTree>
    <p:extLst>
      <p:ext uri="{BB962C8B-B14F-4D97-AF65-F5344CB8AC3E}">
        <p14:creationId xmlns:p14="http://schemas.microsoft.com/office/powerpoint/2010/main" val="84314921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BE29EB0-2ABC-1144-980C-816FF6B4230C}" type="datetimeFigureOut">
              <a:rPr lang="en-US" smtClean="0"/>
              <a:t>11/30/2018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BF1307-B304-3F4C-965F-AF1EAA13DF00}" type="slidenum">
              <a:rPr lang="en-US" smtClean="0"/>
              <a:t>‹#›</a:t>
            </a:fld>
            <a:endParaRPr lang="en-US"/>
          </a:p>
        </p:txBody>
      </p:sp>
    </p:spTree>
    <p:extLst>
      <p:ext uri="{BB962C8B-B14F-4D97-AF65-F5344CB8AC3E}">
        <p14:creationId xmlns:p14="http://schemas.microsoft.com/office/powerpoint/2010/main" val="78987124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BE29EB0-2ABC-1144-980C-816FF6B4230C}" type="datetimeFigureOut">
              <a:rPr lang="en-US" smtClean="0"/>
              <a:t>11/30/2018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BF1307-B304-3F4C-965F-AF1EAA13DF00}" type="slidenum">
              <a:rPr lang="en-US" smtClean="0"/>
              <a:t>‹#›</a:t>
            </a:fld>
            <a:endParaRPr lang="en-US"/>
          </a:p>
        </p:txBody>
      </p:sp>
    </p:spTree>
    <p:extLst>
      <p:ext uri="{BB962C8B-B14F-4D97-AF65-F5344CB8AC3E}">
        <p14:creationId xmlns:p14="http://schemas.microsoft.com/office/powerpoint/2010/main" val="9312742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70000" y="274638"/>
            <a:ext cx="52070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BE29EB0-2ABC-1144-980C-816FF6B4230C}" type="datetimeFigureOut">
              <a:rPr lang="en-US" smtClean="0"/>
              <a:t>11/30/2018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BF1307-B304-3F4C-965F-AF1EAA13DF00}" type="slidenum">
              <a:rPr lang="en-US" smtClean="0"/>
              <a:t>‹#›</a:t>
            </a:fld>
            <a:endParaRPr lang="en-US"/>
          </a:p>
        </p:txBody>
      </p:sp>
    </p:spTree>
    <p:extLst>
      <p:ext uri="{BB962C8B-B14F-4D97-AF65-F5344CB8AC3E}">
        <p14:creationId xmlns:p14="http://schemas.microsoft.com/office/powerpoint/2010/main" val="247540208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3590" y="220980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59939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BE29EB0-2ABC-1144-980C-816FF6B4230C}" type="datetimeFigureOut">
              <a:rPr lang="en-US" smtClean="0"/>
              <a:t>11/30/2018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BF1307-B304-3F4C-965F-AF1EAA13DF00}" type="slidenum">
              <a:rPr lang="en-US" smtClean="0"/>
              <a:t>‹#›</a:t>
            </a:fld>
            <a:endParaRPr lang="en-US"/>
          </a:p>
        </p:txBody>
      </p:sp>
    </p:spTree>
    <p:extLst>
      <p:ext uri="{BB962C8B-B14F-4D97-AF65-F5344CB8AC3E}">
        <p14:creationId xmlns:p14="http://schemas.microsoft.com/office/powerpoint/2010/main" val="194152845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BE29EB0-2ABC-1144-980C-816FF6B4230C}" type="datetimeFigureOut">
              <a:rPr lang="en-US" smtClean="0"/>
              <a:t>11/30/2018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BF1307-B304-3F4C-965F-AF1EAA13DF00}" type="slidenum">
              <a:rPr lang="en-US" smtClean="0"/>
              <a:t>‹#›</a:t>
            </a:fld>
            <a:endParaRPr lang="en-US"/>
          </a:p>
        </p:txBody>
      </p:sp>
    </p:spTree>
    <p:extLst>
      <p:ext uri="{BB962C8B-B14F-4D97-AF65-F5344CB8AC3E}">
        <p14:creationId xmlns:p14="http://schemas.microsoft.com/office/powerpoint/2010/main" val="262232611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77055" y="4406900"/>
            <a:ext cx="7217657" cy="1362075"/>
          </a:xfrm>
        </p:spPr>
        <p:txBody>
          <a:bodyPr anchor="t"/>
          <a:lstStyle>
            <a:lvl1pPr algn="l">
              <a:defRPr sz="4000" b="1"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1277055" y="2906713"/>
            <a:ext cx="7217658"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BE29EB0-2ABC-1144-980C-816FF6B4230C}" type="datetimeFigureOut">
              <a:rPr lang="en-US" smtClean="0"/>
              <a:t>11/30/2018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BF1307-B304-3F4C-965F-AF1EAA13DF00}" type="slidenum">
              <a:rPr lang="en-US" smtClean="0"/>
              <a:t>‹#›</a:t>
            </a:fld>
            <a:endParaRPr lang="en-US"/>
          </a:p>
        </p:txBody>
      </p:sp>
    </p:spTree>
    <p:extLst>
      <p:ext uri="{BB962C8B-B14F-4D97-AF65-F5344CB8AC3E}">
        <p14:creationId xmlns:p14="http://schemas.microsoft.com/office/powerpoint/2010/main" val="204650135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95400" y="1612900"/>
            <a:ext cx="3657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030610" y="1600200"/>
            <a:ext cx="3656189"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BE29EB0-2ABC-1144-980C-816FF6B4230C}" type="datetimeFigureOut">
              <a:rPr lang="en-US" smtClean="0"/>
              <a:t>11/30/2018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BF1307-B304-3F4C-965F-AF1EAA13DF00}" type="slidenum">
              <a:rPr lang="en-US" smtClean="0"/>
              <a:t>‹#›</a:t>
            </a:fld>
            <a:endParaRPr lang="en-US"/>
          </a:p>
        </p:txBody>
      </p:sp>
    </p:spTree>
    <p:extLst>
      <p:ext uri="{BB962C8B-B14F-4D97-AF65-F5344CB8AC3E}">
        <p14:creationId xmlns:p14="http://schemas.microsoft.com/office/powerpoint/2010/main" val="332916887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295311" y="1535113"/>
            <a:ext cx="365777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1295311" y="2174875"/>
            <a:ext cx="365777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030611" y="1535113"/>
            <a:ext cx="3656189"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30611" y="2174875"/>
            <a:ext cx="3656189"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BE29EB0-2ABC-1144-980C-816FF6B4230C}" type="datetimeFigureOut">
              <a:rPr lang="en-US" smtClean="0"/>
              <a:t>11/30/2018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5BF1307-B304-3F4C-965F-AF1EAA13DF00}" type="slidenum">
              <a:rPr lang="en-US" smtClean="0"/>
              <a:t>‹#›</a:t>
            </a:fld>
            <a:endParaRPr lang="en-US"/>
          </a:p>
        </p:txBody>
      </p:sp>
    </p:spTree>
    <p:extLst>
      <p:ext uri="{BB962C8B-B14F-4D97-AF65-F5344CB8AC3E}">
        <p14:creationId xmlns:p14="http://schemas.microsoft.com/office/powerpoint/2010/main" val="14076525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95400" y="1612900"/>
            <a:ext cx="3657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030610" y="1600200"/>
            <a:ext cx="3656189"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BE29EB0-2ABC-1144-980C-816FF6B4230C}" type="datetimeFigureOut">
              <a:rPr lang="en-US" smtClean="0"/>
              <a:t>11/30/2018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BF1307-B304-3F4C-965F-AF1EAA13DF00}" type="slidenum">
              <a:rPr lang="en-US" smtClean="0"/>
              <a:t>‹#›</a:t>
            </a:fld>
            <a:endParaRPr lang="en-US"/>
          </a:p>
        </p:txBody>
      </p:sp>
    </p:spTree>
    <p:extLst>
      <p:ext uri="{BB962C8B-B14F-4D97-AF65-F5344CB8AC3E}">
        <p14:creationId xmlns:p14="http://schemas.microsoft.com/office/powerpoint/2010/main" val="73651686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BE29EB0-2ABC-1144-980C-816FF6B4230C}" type="datetimeFigureOut">
              <a:rPr lang="en-US" smtClean="0"/>
              <a:t>11/30/2018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5BF1307-B304-3F4C-965F-AF1EAA13DF00}" type="slidenum">
              <a:rPr lang="en-US" smtClean="0"/>
              <a:t>‹#›</a:t>
            </a:fld>
            <a:endParaRPr lang="en-US"/>
          </a:p>
        </p:txBody>
      </p:sp>
    </p:spTree>
    <p:extLst>
      <p:ext uri="{BB962C8B-B14F-4D97-AF65-F5344CB8AC3E}">
        <p14:creationId xmlns:p14="http://schemas.microsoft.com/office/powerpoint/2010/main" val="82744895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E29EB0-2ABC-1144-980C-816FF6B4230C}" type="datetimeFigureOut">
              <a:rPr lang="en-US" smtClean="0"/>
              <a:t>11/30/2018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5BF1307-B304-3F4C-965F-AF1EAA13DF00}" type="slidenum">
              <a:rPr lang="en-US" smtClean="0"/>
              <a:t>‹#›</a:t>
            </a:fld>
            <a:endParaRPr lang="en-US"/>
          </a:p>
        </p:txBody>
      </p:sp>
    </p:spTree>
    <p:extLst>
      <p:ext uri="{BB962C8B-B14F-4D97-AF65-F5344CB8AC3E}">
        <p14:creationId xmlns:p14="http://schemas.microsoft.com/office/powerpoint/2010/main" val="80962065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590" y="273050"/>
            <a:ext cx="255192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234721" y="1435100"/>
            <a:ext cx="2230791"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BE29EB0-2ABC-1144-980C-816FF6B4230C}" type="datetimeFigureOut">
              <a:rPr lang="en-US" smtClean="0"/>
              <a:t>11/30/2018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BF1307-B304-3F4C-965F-AF1EAA13DF00}" type="slidenum">
              <a:rPr lang="en-US" smtClean="0"/>
              <a:t>‹#›</a:t>
            </a:fld>
            <a:endParaRPr lang="en-US"/>
          </a:p>
        </p:txBody>
      </p:sp>
    </p:spTree>
    <p:extLst>
      <p:ext uri="{BB962C8B-B14F-4D97-AF65-F5344CB8AC3E}">
        <p14:creationId xmlns:p14="http://schemas.microsoft.com/office/powerpoint/2010/main" val="194255161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BE29EB0-2ABC-1144-980C-816FF6B4230C}" type="datetimeFigureOut">
              <a:rPr lang="en-US" smtClean="0"/>
              <a:t>11/30/2018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BF1307-B304-3F4C-965F-AF1EAA13DF00}" type="slidenum">
              <a:rPr lang="en-US" smtClean="0"/>
              <a:t>‹#›</a:t>
            </a:fld>
            <a:endParaRPr lang="en-US"/>
          </a:p>
        </p:txBody>
      </p:sp>
    </p:spTree>
    <p:extLst>
      <p:ext uri="{BB962C8B-B14F-4D97-AF65-F5344CB8AC3E}">
        <p14:creationId xmlns:p14="http://schemas.microsoft.com/office/powerpoint/2010/main" val="191353911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BE29EB0-2ABC-1144-980C-816FF6B4230C}" type="datetimeFigureOut">
              <a:rPr lang="en-US" smtClean="0"/>
              <a:t>11/30/2018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BF1307-B304-3F4C-965F-AF1EAA13DF00}" type="slidenum">
              <a:rPr lang="en-US" smtClean="0"/>
              <a:t>‹#›</a:t>
            </a:fld>
            <a:endParaRPr lang="en-US"/>
          </a:p>
        </p:txBody>
      </p:sp>
    </p:spTree>
    <p:extLst>
      <p:ext uri="{BB962C8B-B14F-4D97-AF65-F5344CB8AC3E}">
        <p14:creationId xmlns:p14="http://schemas.microsoft.com/office/powerpoint/2010/main" val="368025711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70000" y="274638"/>
            <a:ext cx="52070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BE29EB0-2ABC-1144-980C-816FF6B4230C}" type="datetimeFigureOut">
              <a:rPr lang="en-US" smtClean="0"/>
              <a:t>11/30/2018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BF1307-B304-3F4C-965F-AF1EAA13DF00}" type="slidenum">
              <a:rPr lang="en-US" smtClean="0"/>
              <a:t>‹#›</a:t>
            </a:fld>
            <a:endParaRPr lang="en-US"/>
          </a:p>
        </p:txBody>
      </p:sp>
    </p:spTree>
    <p:extLst>
      <p:ext uri="{BB962C8B-B14F-4D97-AF65-F5344CB8AC3E}">
        <p14:creationId xmlns:p14="http://schemas.microsoft.com/office/powerpoint/2010/main" val="176566765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3590" y="220980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59939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BE29EB0-2ABC-1144-980C-816FF6B4230C}" type="datetimeFigureOut">
              <a:rPr lang="en-US" smtClean="0"/>
              <a:t>11/30/2018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BF1307-B304-3F4C-965F-AF1EAA13DF00}" type="slidenum">
              <a:rPr lang="en-US" smtClean="0"/>
              <a:t>‹#›</a:t>
            </a:fld>
            <a:endParaRPr lang="en-US"/>
          </a:p>
        </p:txBody>
      </p:sp>
    </p:spTree>
    <p:extLst>
      <p:ext uri="{BB962C8B-B14F-4D97-AF65-F5344CB8AC3E}">
        <p14:creationId xmlns:p14="http://schemas.microsoft.com/office/powerpoint/2010/main" val="108183392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BE29EB0-2ABC-1144-980C-816FF6B4230C}" type="datetimeFigureOut">
              <a:rPr lang="en-US" smtClean="0"/>
              <a:t>11/30/2018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BF1307-B304-3F4C-965F-AF1EAA13DF00}" type="slidenum">
              <a:rPr lang="en-US" smtClean="0"/>
              <a:t>‹#›</a:t>
            </a:fld>
            <a:endParaRPr lang="en-US"/>
          </a:p>
        </p:txBody>
      </p:sp>
    </p:spTree>
    <p:extLst>
      <p:ext uri="{BB962C8B-B14F-4D97-AF65-F5344CB8AC3E}">
        <p14:creationId xmlns:p14="http://schemas.microsoft.com/office/powerpoint/2010/main" val="127995570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77055" y="4406900"/>
            <a:ext cx="7217657" cy="1362075"/>
          </a:xfrm>
        </p:spPr>
        <p:txBody>
          <a:bodyPr anchor="t"/>
          <a:lstStyle>
            <a:lvl1pPr algn="l">
              <a:defRPr sz="4000" b="1"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1277055" y="2906713"/>
            <a:ext cx="7217658"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BE29EB0-2ABC-1144-980C-816FF6B4230C}" type="datetimeFigureOut">
              <a:rPr lang="en-US" smtClean="0"/>
              <a:t>11/30/2018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BF1307-B304-3F4C-965F-AF1EAA13DF00}" type="slidenum">
              <a:rPr lang="en-US" smtClean="0"/>
              <a:t>‹#›</a:t>
            </a:fld>
            <a:endParaRPr lang="en-US"/>
          </a:p>
        </p:txBody>
      </p:sp>
    </p:spTree>
    <p:extLst>
      <p:ext uri="{BB962C8B-B14F-4D97-AF65-F5344CB8AC3E}">
        <p14:creationId xmlns:p14="http://schemas.microsoft.com/office/powerpoint/2010/main" val="160518171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95400" y="1612900"/>
            <a:ext cx="3657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030610" y="1600200"/>
            <a:ext cx="3656189"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BE29EB0-2ABC-1144-980C-816FF6B4230C}" type="datetimeFigureOut">
              <a:rPr lang="en-US" smtClean="0"/>
              <a:t>11/30/2018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BF1307-B304-3F4C-965F-AF1EAA13DF00}" type="slidenum">
              <a:rPr lang="en-US" smtClean="0"/>
              <a:t>‹#›</a:t>
            </a:fld>
            <a:endParaRPr lang="en-US"/>
          </a:p>
        </p:txBody>
      </p:sp>
    </p:spTree>
    <p:extLst>
      <p:ext uri="{BB962C8B-B14F-4D97-AF65-F5344CB8AC3E}">
        <p14:creationId xmlns:p14="http://schemas.microsoft.com/office/powerpoint/2010/main" val="539922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295311" y="1535113"/>
            <a:ext cx="365777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1295311" y="2174875"/>
            <a:ext cx="365777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030611" y="1535113"/>
            <a:ext cx="3656189"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30611" y="2174875"/>
            <a:ext cx="3656189"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BE29EB0-2ABC-1144-980C-816FF6B4230C}" type="datetimeFigureOut">
              <a:rPr lang="en-US" smtClean="0"/>
              <a:t>11/30/2018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5BF1307-B304-3F4C-965F-AF1EAA13DF00}" type="slidenum">
              <a:rPr lang="en-US" smtClean="0"/>
              <a:t>‹#›</a:t>
            </a:fld>
            <a:endParaRPr lang="en-US"/>
          </a:p>
        </p:txBody>
      </p:sp>
    </p:spTree>
    <p:extLst>
      <p:ext uri="{BB962C8B-B14F-4D97-AF65-F5344CB8AC3E}">
        <p14:creationId xmlns:p14="http://schemas.microsoft.com/office/powerpoint/2010/main" val="192481284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295311" y="1535113"/>
            <a:ext cx="365777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1295311" y="2174875"/>
            <a:ext cx="365777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030611" y="1535113"/>
            <a:ext cx="3656189"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30611" y="2174875"/>
            <a:ext cx="3656189"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BE29EB0-2ABC-1144-980C-816FF6B4230C}" type="datetimeFigureOut">
              <a:rPr lang="en-US" smtClean="0"/>
              <a:t>11/30/2018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5BF1307-B304-3F4C-965F-AF1EAA13DF00}" type="slidenum">
              <a:rPr lang="en-US" smtClean="0"/>
              <a:t>‹#›</a:t>
            </a:fld>
            <a:endParaRPr lang="en-US"/>
          </a:p>
        </p:txBody>
      </p:sp>
    </p:spTree>
    <p:extLst>
      <p:ext uri="{BB962C8B-B14F-4D97-AF65-F5344CB8AC3E}">
        <p14:creationId xmlns:p14="http://schemas.microsoft.com/office/powerpoint/2010/main" val="79711694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BE29EB0-2ABC-1144-980C-816FF6B4230C}" type="datetimeFigureOut">
              <a:rPr lang="en-US" smtClean="0"/>
              <a:t>11/30/2018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5BF1307-B304-3F4C-965F-AF1EAA13DF00}" type="slidenum">
              <a:rPr lang="en-US" smtClean="0"/>
              <a:t>‹#›</a:t>
            </a:fld>
            <a:endParaRPr lang="en-US"/>
          </a:p>
        </p:txBody>
      </p:sp>
    </p:spTree>
    <p:extLst>
      <p:ext uri="{BB962C8B-B14F-4D97-AF65-F5344CB8AC3E}">
        <p14:creationId xmlns:p14="http://schemas.microsoft.com/office/powerpoint/2010/main" val="308501502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E29EB0-2ABC-1144-980C-816FF6B4230C}" type="datetimeFigureOut">
              <a:rPr lang="en-US" smtClean="0"/>
              <a:t>11/30/2018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5BF1307-B304-3F4C-965F-AF1EAA13DF00}" type="slidenum">
              <a:rPr lang="en-US" smtClean="0"/>
              <a:t>‹#›</a:t>
            </a:fld>
            <a:endParaRPr lang="en-US"/>
          </a:p>
        </p:txBody>
      </p:sp>
    </p:spTree>
    <p:extLst>
      <p:ext uri="{BB962C8B-B14F-4D97-AF65-F5344CB8AC3E}">
        <p14:creationId xmlns:p14="http://schemas.microsoft.com/office/powerpoint/2010/main" val="194899723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590" y="273050"/>
            <a:ext cx="255192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234721" y="1435100"/>
            <a:ext cx="2230791"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BE29EB0-2ABC-1144-980C-816FF6B4230C}" type="datetimeFigureOut">
              <a:rPr lang="en-US" smtClean="0"/>
              <a:t>11/30/2018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BF1307-B304-3F4C-965F-AF1EAA13DF00}" type="slidenum">
              <a:rPr lang="en-US" smtClean="0"/>
              <a:t>‹#›</a:t>
            </a:fld>
            <a:endParaRPr lang="en-US"/>
          </a:p>
        </p:txBody>
      </p:sp>
    </p:spTree>
    <p:extLst>
      <p:ext uri="{BB962C8B-B14F-4D97-AF65-F5344CB8AC3E}">
        <p14:creationId xmlns:p14="http://schemas.microsoft.com/office/powerpoint/2010/main" val="180346913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BE29EB0-2ABC-1144-980C-816FF6B4230C}" type="datetimeFigureOut">
              <a:rPr lang="en-US" smtClean="0"/>
              <a:t>11/30/2018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BF1307-B304-3F4C-965F-AF1EAA13DF00}" type="slidenum">
              <a:rPr lang="en-US" smtClean="0"/>
              <a:t>‹#›</a:t>
            </a:fld>
            <a:endParaRPr lang="en-US"/>
          </a:p>
        </p:txBody>
      </p:sp>
    </p:spTree>
    <p:extLst>
      <p:ext uri="{BB962C8B-B14F-4D97-AF65-F5344CB8AC3E}">
        <p14:creationId xmlns:p14="http://schemas.microsoft.com/office/powerpoint/2010/main" val="361560170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BE29EB0-2ABC-1144-980C-816FF6B4230C}" type="datetimeFigureOut">
              <a:rPr lang="en-US" smtClean="0"/>
              <a:t>11/30/2018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BF1307-B304-3F4C-965F-AF1EAA13DF00}" type="slidenum">
              <a:rPr lang="en-US" smtClean="0"/>
              <a:t>‹#›</a:t>
            </a:fld>
            <a:endParaRPr lang="en-US"/>
          </a:p>
        </p:txBody>
      </p:sp>
    </p:spTree>
    <p:extLst>
      <p:ext uri="{BB962C8B-B14F-4D97-AF65-F5344CB8AC3E}">
        <p14:creationId xmlns:p14="http://schemas.microsoft.com/office/powerpoint/2010/main" val="133949110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70000" y="274638"/>
            <a:ext cx="52070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BE29EB0-2ABC-1144-980C-816FF6B4230C}" type="datetimeFigureOut">
              <a:rPr lang="en-US" smtClean="0"/>
              <a:t>11/30/2018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BF1307-B304-3F4C-965F-AF1EAA13DF00}" type="slidenum">
              <a:rPr lang="en-US" smtClean="0"/>
              <a:t>‹#›</a:t>
            </a:fld>
            <a:endParaRPr lang="en-US"/>
          </a:p>
        </p:txBody>
      </p:sp>
    </p:spTree>
    <p:extLst>
      <p:ext uri="{BB962C8B-B14F-4D97-AF65-F5344CB8AC3E}">
        <p14:creationId xmlns:p14="http://schemas.microsoft.com/office/powerpoint/2010/main" val="222853453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3590" y="220980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59939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BE29EB0-2ABC-1144-980C-816FF6B4230C}" type="datetimeFigureOut">
              <a:rPr lang="en-US" smtClean="0"/>
              <a:t>11/30/2018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BF1307-B304-3F4C-965F-AF1EAA13DF00}" type="slidenum">
              <a:rPr lang="en-US" smtClean="0"/>
              <a:t>‹#›</a:t>
            </a:fld>
            <a:endParaRPr lang="en-US"/>
          </a:p>
        </p:txBody>
      </p:sp>
    </p:spTree>
    <p:extLst>
      <p:ext uri="{BB962C8B-B14F-4D97-AF65-F5344CB8AC3E}">
        <p14:creationId xmlns:p14="http://schemas.microsoft.com/office/powerpoint/2010/main" val="307854946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BE29EB0-2ABC-1144-980C-816FF6B4230C}" type="datetimeFigureOut">
              <a:rPr lang="en-US" smtClean="0"/>
              <a:t>11/30/2018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BF1307-B304-3F4C-965F-AF1EAA13DF00}" type="slidenum">
              <a:rPr lang="en-US" smtClean="0"/>
              <a:t>‹#›</a:t>
            </a:fld>
            <a:endParaRPr lang="en-US"/>
          </a:p>
        </p:txBody>
      </p:sp>
    </p:spTree>
    <p:extLst>
      <p:ext uri="{BB962C8B-B14F-4D97-AF65-F5344CB8AC3E}">
        <p14:creationId xmlns:p14="http://schemas.microsoft.com/office/powerpoint/2010/main" val="347467147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77055" y="4406900"/>
            <a:ext cx="7217657" cy="1362075"/>
          </a:xfrm>
        </p:spPr>
        <p:txBody>
          <a:bodyPr anchor="t"/>
          <a:lstStyle>
            <a:lvl1pPr algn="l">
              <a:defRPr sz="4000" b="1"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1277055" y="2906713"/>
            <a:ext cx="7217658"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BE29EB0-2ABC-1144-980C-816FF6B4230C}" type="datetimeFigureOut">
              <a:rPr lang="en-US" smtClean="0"/>
              <a:t>11/30/2018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BF1307-B304-3F4C-965F-AF1EAA13DF00}" type="slidenum">
              <a:rPr lang="en-US" smtClean="0"/>
              <a:t>‹#›</a:t>
            </a:fld>
            <a:endParaRPr lang="en-US"/>
          </a:p>
        </p:txBody>
      </p:sp>
    </p:spTree>
    <p:extLst>
      <p:ext uri="{BB962C8B-B14F-4D97-AF65-F5344CB8AC3E}">
        <p14:creationId xmlns:p14="http://schemas.microsoft.com/office/powerpoint/2010/main" val="33519163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BE29EB0-2ABC-1144-980C-816FF6B4230C}" type="datetimeFigureOut">
              <a:rPr lang="en-US" smtClean="0"/>
              <a:t>11/30/2018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5BF1307-B304-3F4C-965F-AF1EAA13DF00}" type="slidenum">
              <a:rPr lang="en-US" smtClean="0"/>
              <a:t>‹#›</a:t>
            </a:fld>
            <a:endParaRPr lang="en-US"/>
          </a:p>
        </p:txBody>
      </p:sp>
    </p:spTree>
    <p:extLst>
      <p:ext uri="{BB962C8B-B14F-4D97-AF65-F5344CB8AC3E}">
        <p14:creationId xmlns:p14="http://schemas.microsoft.com/office/powerpoint/2010/main" val="315231682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95400" y="1612900"/>
            <a:ext cx="3657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030610" y="1600200"/>
            <a:ext cx="3656189"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BE29EB0-2ABC-1144-980C-816FF6B4230C}" type="datetimeFigureOut">
              <a:rPr lang="en-US" smtClean="0"/>
              <a:t>11/30/2018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BF1307-B304-3F4C-965F-AF1EAA13DF00}" type="slidenum">
              <a:rPr lang="en-US" smtClean="0"/>
              <a:t>‹#›</a:t>
            </a:fld>
            <a:endParaRPr lang="en-US"/>
          </a:p>
        </p:txBody>
      </p:sp>
    </p:spTree>
    <p:extLst>
      <p:ext uri="{BB962C8B-B14F-4D97-AF65-F5344CB8AC3E}">
        <p14:creationId xmlns:p14="http://schemas.microsoft.com/office/powerpoint/2010/main" val="339204691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295311" y="1535113"/>
            <a:ext cx="365777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1295311" y="2174875"/>
            <a:ext cx="365777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030611" y="1535113"/>
            <a:ext cx="3656189"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30611" y="2174875"/>
            <a:ext cx="3656189"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BE29EB0-2ABC-1144-980C-816FF6B4230C}" type="datetimeFigureOut">
              <a:rPr lang="en-US" smtClean="0"/>
              <a:t>11/30/2018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5BF1307-B304-3F4C-965F-AF1EAA13DF00}" type="slidenum">
              <a:rPr lang="en-US" smtClean="0"/>
              <a:t>‹#›</a:t>
            </a:fld>
            <a:endParaRPr lang="en-US"/>
          </a:p>
        </p:txBody>
      </p:sp>
    </p:spTree>
    <p:extLst>
      <p:ext uri="{BB962C8B-B14F-4D97-AF65-F5344CB8AC3E}">
        <p14:creationId xmlns:p14="http://schemas.microsoft.com/office/powerpoint/2010/main" val="413979815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BE29EB0-2ABC-1144-980C-816FF6B4230C}" type="datetimeFigureOut">
              <a:rPr lang="en-US" smtClean="0"/>
              <a:t>11/30/2018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5BF1307-B304-3F4C-965F-AF1EAA13DF00}" type="slidenum">
              <a:rPr lang="en-US" smtClean="0"/>
              <a:t>‹#›</a:t>
            </a:fld>
            <a:endParaRPr lang="en-US"/>
          </a:p>
        </p:txBody>
      </p:sp>
    </p:spTree>
    <p:extLst>
      <p:ext uri="{BB962C8B-B14F-4D97-AF65-F5344CB8AC3E}">
        <p14:creationId xmlns:p14="http://schemas.microsoft.com/office/powerpoint/2010/main" val="268664640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E29EB0-2ABC-1144-980C-816FF6B4230C}" type="datetimeFigureOut">
              <a:rPr lang="en-US" smtClean="0"/>
              <a:t>11/30/2018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5BF1307-B304-3F4C-965F-AF1EAA13DF00}" type="slidenum">
              <a:rPr lang="en-US" smtClean="0"/>
              <a:t>‹#›</a:t>
            </a:fld>
            <a:endParaRPr lang="en-US"/>
          </a:p>
        </p:txBody>
      </p:sp>
    </p:spTree>
    <p:extLst>
      <p:ext uri="{BB962C8B-B14F-4D97-AF65-F5344CB8AC3E}">
        <p14:creationId xmlns:p14="http://schemas.microsoft.com/office/powerpoint/2010/main" val="123622453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590" y="273050"/>
            <a:ext cx="255192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234721" y="1435100"/>
            <a:ext cx="2230791"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BE29EB0-2ABC-1144-980C-816FF6B4230C}" type="datetimeFigureOut">
              <a:rPr lang="en-US" smtClean="0"/>
              <a:t>11/30/2018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BF1307-B304-3F4C-965F-AF1EAA13DF00}" type="slidenum">
              <a:rPr lang="en-US" smtClean="0"/>
              <a:t>‹#›</a:t>
            </a:fld>
            <a:endParaRPr lang="en-US"/>
          </a:p>
        </p:txBody>
      </p:sp>
    </p:spTree>
    <p:extLst>
      <p:ext uri="{BB962C8B-B14F-4D97-AF65-F5344CB8AC3E}">
        <p14:creationId xmlns:p14="http://schemas.microsoft.com/office/powerpoint/2010/main" val="393731045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BE29EB0-2ABC-1144-980C-816FF6B4230C}" type="datetimeFigureOut">
              <a:rPr lang="en-US" smtClean="0"/>
              <a:t>11/30/2018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BF1307-B304-3F4C-965F-AF1EAA13DF00}" type="slidenum">
              <a:rPr lang="en-US" smtClean="0"/>
              <a:t>‹#›</a:t>
            </a:fld>
            <a:endParaRPr lang="en-US"/>
          </a:p>
        </p:txBody>
      </p:sp>
    </p:spTree>
    <p:extLst>
      <p:ext uri="{BB962C8B-B14F-4D97-AF65-F5344CB8AC3E}">
        <p14:creationId xmlns:p14="http://schemas.microsoft.com/office/powerpoint/2010/main" val="343465993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BE29EB0-2ABC-1144-980C-816FF6B4230C}" type="datetimeFigureOut">
              <a:rPr lang="en-US" smtClean="0"/>
              <a:t>11/30/2018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BF1307-B304-3F4C-965F-AF1EAA13DF00}" type="slidenum">
              <a:rPr lang="en-US" smtClean="0"/>
              <a:t>‹#›</a:t>
            </a:fld>
            <a:endParaRPr lang="en-US"/>
          </a:p>
        </p:txBody>
      </p:sp>
    </p:spTree>
    <p:extLst>
      <p:ext uri="{BB962C8B-B14F-4D97-AF65-F5344CB8AC3E}">
        <p14:creationId xmlns:p14="http://schemas.microsoft.com/office/powerpoint/2010/main" val="249926962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70000" y="274638"/>
            <a:ext cx="52070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BE29EB0-2ABC-1144-980C-816FF6B4230C}" type="datetimeFigureOut">
              <a:rPr lang="en-US" smtClean="0"/>
              <a:t>11/30/2018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BF1307-B304-3F4C-965F-AF1EAA13DF00}" type="slidenum">
              <a:rPr lang="en-US" smtClean="0"/>
              <a:t>‹#›</a:t>
            </a:fld>
            <a:endParaRPr lang="en-US"/>
          </a:p>
        </p:txBody>
      </p:sp>
    </p:spTree>
    <p:extLst>
      <p:ext uri="{BB962C8B-B14F-4D97-AF65-F5344CB8AC3E}">
        <p14:creationId xmlns:p14="http://schemas.microsoft.com/office/powerpoint/2010/main" val="30633625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E29EB0-2ABC-1144-980C-816FF6B4230C}" type="datetimeFigureOut">
              <a:rPr lang="en-US" smtClean="0"/>
              <a:t>11/30/2018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5BF1307-B304-3F4C-965F-AF1EAA13DF00}" type="slidenum">
              <a:rPr lang="en-US" smtClean="0"/>
              <a:t>‹#›</a:t>
            </a:fld>
            <a:endParaRPr lang="en-US"/>
          </a:p>
        </p:txBody>
      </p:sp>
    </p:spTree>
    <p:extLst>
      <p:ext uri="{BB962C8B-B14F-4D97-AF65-F5344CB8AC3E}">
        <p14:creationId xmlns:p14="http://schemas.microsoft.com/office/powerpoint/2010/main" val="3618334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590" y="273050"/>
            <a:ext cx="255192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234721" y="1435100"/>
            <a:ext cx="2230791"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BE29EB0-2ABC-1144-980C-816FF6B4230C}" type="datetimeFigureOut">
              <a:rPr lang="en-US" smtClean="0"/>
              <a:t>11/30/2018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BF1307-B304-3F4C-965F-AF1EAA13DF00}" type="slidenum">
              <a:rPr lang="en-US" smtClean="0"/>
              <a:t>‹#›</a:t>
            </a:fld>
            <a:endParaRPr lang="en-US"/>
          </a:p>
        </p:txBody>
      </p:sp>
    </p:spTree>
    <p:extLst>
      <p:ext uri="{BB962C8B-B14F-4D97-AF65-F5344CB8AC3E}">
        <p14:creationId xmlns:p14="http://schemas.microsoft.com/office/powerpoint/2010/main" val="25267340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BE29EB0-2ABC-1144-980C-816FF6B4230C}" type="datetimeFigureOut">
              <a:rPr lang="en-US" smtClean="0"/>
              <a:t>11/30/2018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BF1307-B304-3F4C-965F-AF1EAA13DF00}" type="slidenum">
              <a:rPr lang="en-US" smtClean="0"/>
              <a:t>‹#›</a:t>
            </a:fld>
            <a:endParaRPr lang="en-US"/>
          </a:p>
        </p:txBody>
      </p:sp>
    </p:spTree>
    <p:extLst>
      <p:ext uri="{BB962C8B-B14F-4D97-AF65-F5344CB8AC3E}">
        <p14:creationId xmlns:p14="http://schemas.microsoft.com/office/powerpoint/2010/main" val="14790153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4.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5.pn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image" Target="../media/image6.png"/><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image" Target="../media/image7.png"/><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590" y="274638"/>
            <a:ext cx="7773210" cy="1143000"/>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1373624" y="1600200"/>
            <a:ext cx="7313175"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913590" y="6356350"/>
            <a:ext cx="1677210" cy="365125"/>
          </a:xfrm>
          <a:prstGeom prst="rect">
            <a:avLst/>
          </a:prstGeom>
        </p:spPr>
        <p:txBody>
          <a:bodyPr vert="horz" lIns="91440" tIns="45720" rIns="91440" bIns="45720" rtlCol="0" anchor="ctr"/>
          <a:lstStyle>
            <a:lvl1pPr algn="l">
              <a:defRPr sz="1200">
                <a:solidFill>
                  <a:schemeClr val="tx1">
                    <a:tint val="75000"/>
                  </a:schemeClr>
                </a:solidFill>
                <a:latin typeface="Arial Narrow"/>
                <a:cs typeface="Arial Narrow"/>
              </a:defRPr>
            </a:lvl1pPr>
          </a:lstStyle>
          <a:p>
            <a:fld id="{3BE29EB0-2ABC-1144-980C-816FF6B4230C}" type="datetimeFigureOut">
              <a:rPr lang="en-US" smtClean="0"/>
              <a:pPr/>
              <a:t>11/30/2018</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Narrow"/>
                <a:cs typeface="Arial Narrow"/>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BF1307-B304-3F4C-965F-AF1EAA13DF00}" type="slidenum">
              <a:rPr lang="en-US" smtClean="0"/>
              <a:t>‹#›</a:t>
            </a:fld>
            <a:endParaRPr lang="en-US" dirty="0"/>
          </a:p>
        </p:txBody>
      </p:sp>
      <p:cxnSp>
        <p:nvCxnSpPr>
          <p:cNvPr id="8" name="Straight Connector 7"/>
          <p:cNvCxnSpPr/>
          <p:nvPr/>
        </p:nvCxnSpPr>
        <p:spPr>
          <a:xfrm>
            <a:off x="460814" y="1820"/>
            <a:ext cx="0" cy="6858000"/>
          </a:xfrm>
          <a:prstGeom prst="line">
            <a:avLst/>
          </a:prstGeom>
          <a:ln w="76200" cap="flat" cmpd="sng">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538514" y="1820"/>
            <a:ext cx="0" cy="6858000"/>
          </a:xfrm>
          <a:prstGeom prst="line">
            <a:avLst/>
          </a:prstGeom>
          <a:ln w="76200" cap="flat" cmpd="sng">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616209" y="1820"/>
            <a:ext cx="0" cy="6858000"/>
          </a:xfrm>
          <a:prstGeom prst="line">
            <a:avLst/>
          </a:prstGeom>
          <a:ln w="76200" cap="flat" cmpd="sng">
            <a:solidFill>
              <a:schemeClr val="accent3"/>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693901" y="1820"/>
            <a:ext cx="0" cy="6858000"/>
          </a:xfrm>
          <a:prstGeom prst="line">
            <a:avLst/>
          </a:prstGeom>
          <a:ln w="76200" cap="flat" cmpd="sng">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771598" y="1820"/>
            <a:ext cx="0" cy="6858000"/>
          </a:xfrm>
          <a:prstGeom prst="line">
            <a:avLst/>
          </a:prstGeom>
          <a:ln w="76200" cap="flat" cmpd="sng">
            <a:solidFill>
              <a:schemeClr val="accent5"/>
            </a:solidFill>
          </a:ln>
          <a:effectLst/>
        </p:spPr>
        <p:style>
          <a:lnRef idx="2">
            <a:schemeClr val="accent1"/>
          </a:lnRef>
          <a:fillRef idx="0">
            <a:schemeClr val="accent1"/>
          </a:fillRef>
          <a:effectRef idx="1">
            <a:schemeClr val="accent1"/>
          </a:effectRef>
          <a:fontRef idx="minor">
            <a:schemeClr val="tx1"/>
          </a:fontRef>
        </p:style>
      </p:cxnSp>
      <p:pic>
        <p:nvPicPr>
          <p:cNvPr id="13" name="Picture 12" descr="C.pn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3623" y="4948321"/>
            <a:ext cx="1187709" cy="1187709"/>
          </a:xfrm>
          <a:prstGeom prst="rect">
            <a:avLst/>
          </a:prstGeom>
        </p:spPr>
      </p:pic>
    </p:spTree>
    <p:extLst>
      <p:ext uri="{BB962C8B-B14F-4D97-AF65-F5344CB8AC3E}">
        <p14:creationId xmlns:p14="http://schemas.microsoft.com/office/powerpoint/2010/main" val="5078490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ctr" defTabSz="457200" rtl="0" eaLnBrk="1" latinLnBrk="0" hangingPunct="1">
        <a:spcBef>
          <a:spcPct val="0"/>
        </a:spcBef>
        <a:buNone/>
        <a:defRPr sz="3600" kern="1200">
          <a:solidFill>
            <a:schemeClr val="tx1"/>
          </a:solidFill>
          <a:latin typeface="Arial Black"/>
          <a:ea typeface="+mj-ea"/>
          <a:cs typeface="Arial Black"/>
        </a:defRPr>
      </a:lvl1pPr>
    </p:titleStyle>
    <p:bodyStyle>
      <a:lvl1pPr marL="342900" indent="-342900" algn="l" defTabSz="457200" rtl="0" eaLnBrk="1" latinLnBrk="0" hangingPunct="1">
        <a:spcBef>
          <a:spcPct val="20000"/>
        </a:spcBef>
        <a:buFont typeface="Arial"/>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0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590" y="274638"/>
            <a:ext cx="7773210" cy="1143000"/>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1373624" y="1600200"/>
            <a:ext cx="7313175"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913590" y="6356350"/>
            <a:ext cx="1677210" cy="365125"/>
          </a:xfrm>
          <a:prstGeom prst="rect">
            <a:avLst/>
          </a:prstGeom>
        </p:spPr>
        <p:txBody>
          <a:bodyPr vert="horz" lIns="91440" tIns="45720" rIns="91440" bIns="45720" rtlCol="0" anchor="ctr"/>
          <a:lstStyle>
            <a:lvl1pPr algn="l">
              <a:defRPr sz="1200">
                <a:solidFill>
                  <a:schemeClr val="tx1">
                    <a:tint val="75000"/>
                  </a:schemeClr>
                </a:solidFill>
                <a:latin typeface="Arial Narrow"/>
                <a:cs typeface="Arial Narrow"/>
              </a:defRPr>
            </a:lvl1pPr>
          </a:lstStyle>
          <a:p>
            <a:fld id="{3BE29EB0-2ABC-1144-980C-816FF6B4230C}" type="datetimeFigureOut">
              <a:rPr lang="en-US" smtClean="0"/>
              <a:pPr/>
              <a:t>11/30/2018</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Narrow"/>
                <a:cs typeface="Arial Narrow"/>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BF1307-B304-3F4C-965F-AF1EAA13DF00}" type="slidenum">
              <a:rPr lang="en-US" smtClean="0"/>
              <a:t>‹#›</a:t>
            </a:fld>
            <a:endParaRPr lang="en-US" dirty="0"/>
          </a:p>
        </p:txBody>
      </p:sp>
      <p:cxnSp>
        <p:nvCxnSpPr>
          <p:cNvPr id="8" name="Straight Connector 7"/>
          <p:cNvCxnSpPr/>
          <p:nvPr/>
        </p:nvCxnSpPr>
        <p:spPr>
          <a:xfrm>
            <a:off x="460814" y="1820"/>
            <a:ext cx="0" cy="6858000"/>
          </a:xfrm>
          <a:prstGeom prst="line">
            <a:avLst/>
          </a:prstGeom>
          <a:ln w="76200" cap="flat" cmpd="sng">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538514" y="1820"/>
            <a:ext cx="0" cy="6858000"/>
          </a:xfrm>
          <a:prstGeom prst="line">
            <a:avLst/>
          </a:prstGeom>
          <a:ln w="76200" cap="flat" cmpd="sng">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616209" y="1820"/>
            <a:ext cx="0" cy="6858000"/>
          </a:xfrm>
          <a:prstGeom prst="line">
            <a:avLst/>
          </a:prstGeom>
          <a:ln w="76200" cap="flat" cmpd="sng">
            <a:solidFill>
              <a:schemeClr val="accent3"/>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693901" y="1820"/>
            <a:ext cx="0" cy="6858000"/>
          </a:xfrm>
          <a:prstGeom prst="line">
            <a:avLst/>
          </a:prstGeom>
          <a:ln w="76200" cap="flat" cmpd="sng">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771598" y="1820"/>
            <a:ext cx="0" cy="6858000"/>
          </a:xfrm>
          <a:prstGeom prst="line">
            <a:avLst/>
          </a:prstGeom>
          <a:ln w="76200" cap="flat" cmpd="sng">
            <a:solidFill>
              <a:schemeClr val="accent5"/>
            </a:solidFill>
          </a:ln>
          <a:effectLst/>
        </p:spPr>
        <p:style>
          <a:lnRef idx="2">
            <a:schemeClr val="accent1"/>
          </a:lnRef>
          <a:fillRef idx="0">
            <a:schemeClr val="accent1"/>
          </a:fillRef>
          <a:effectRef idx="1">
            <a:schemeClr val="accent1"/>
          </a:effectRef>
          <a:fontRef idx="minor">
            <a:schemeClr val="tx1"/>
          </a:fontRef>
        </p:style>
      </p:cxnSp>
      <p:sp>
        <p:nvSpPr>
          <p:cNvPr id="7" name="Rectangle 6"/>
          <p:cNvSpPr/>
          <p:nvPr/>
        </p:nvSpPr>
        <p:spPr>
          <a:xfrm>
            <a:off x="0" y="1820"/>
            <a:ext cx="9144000" cy="272818"/>
          </a:xfrm>
          <a:prstGeom prst="rect">
            <a:avLst/>
          </a:prstGeom>
          <a:solidFill>
            <a:schemeClr val="accent1"/>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scene3d>
              <a:camera prst="orthographicFront"/>
              <a:lightRig rig="soft" dir="t">
                <a:rot lat="0" lon="0" rev="10800000"/>
              </a:lightRig>
            </a:scene3d>
            <a:sp3d>
              <a:contourClr>
                <a:srgbClr val="DDDDDD"/>
              </a:contourClr>
            </a:sp3d>
          </a:bodyPr>
          <a:lstStyle/>
          <a:p>
            <a:pPr algn="l"/>
            <a:r>
              <a:rPr lang="en-US" sz="1200" b="0" cap="none" spc="0" dirty="0" smtClean="0">
                <a:ln w="11430"/>
                <a:solidFill>
                  <a:schemeClr val="bg1"/>
                </a:solidFill>
                <a:effectLst/>
                <a:latin typeface="Arial Black"/>
                <a:cs typeface="Arial Black"/>
              </a:rPr>
              <a:t>I</a:t>
            </a:r>
            <a:r>
              <a:rPr lang="en-US" sz="1050" b="0" cap="none" spc="0" dirty="0" smtClean="0">
                <a:ln w="11430"/>
                <a:solidFill>
                  <a:schemeClr val="bg1"/>
                </a:solidFill>
                <a:effectLst/>
                <a:latin typeface="Arial Black"/>
                <a:cs typeface="Arial Black"/>
              </a:rPr>
              <a:t>NTRODUCTION</a:t>
            </a:r>
            <a:r>
              <a:rPr lang="en-US" sz="1050" b="0" cap="none" spc="0" baseline="0" dirty="0" smtClean="0">
                <a:ln w="11430"/>
                <a:solidFill>
                  <a:schemeClr val="bg1"/>
                </a:solidFill>
                <a:effectLst/>
                <a:latin typeface="Arial Black"/>
                <a:cs typeface="Arial Black"/>
              </a:rPr>
              <a:t> AND </a:t>
            </a:r>
            <a:r>
              <a:rPr lang="en-US" sz="1200" b="0" cap="none" spc="0" baseline="0" dirty="0" smtClean="0">
                <a:ln w="11430"/>
                <a:solidFill>
                  <a:schemeClr val="bg1"/>
                </a:solidFill>
                <a:effectLst/>
                <a:latin typeface="Arial Black"/>
                <a:cs typeface="Arial Black"/>
              </a:rPr>
              <a:t>S</a:t>
            </a:r>
            <a:r>
              <a:rPr lang="en-US" sz="1050" b="0" cap="none" spc="0" baseline="0" dirty="0" smtClean="0">
                <a:ln w="11430"/>
                <a:solidFill>
                  <a:schemeClr val="bg1"/>
                </a:solidFill>
                <a:effectLst/>
                <a:latin typeface="Arial Black"/>
                <a:cs typeface="Arial Black"/>
              </a:rPr>
              <a:t>ATELLITE </a:t>
            </a:r>
            <a:r>
              <a:rPr lang="en-US" sz="1200" b="0" cap="none" spc="0" baseline="0" dirty="0" smtClean="0">
                <a:ln w="11430"/>
                <a:solidFill>
                  <a:schemeClr val="bg1"/>
                </a:solidFill>
                <a:effectLst/>
                <a:latin typeface="Arial Black"/>
                <a:cs typeface="Arial Black"/>
              </a:rPr>
              <a:t>M</a:t>
            </a:r>
            <a:r>
              <a:rPr lang="en-US" sz="1050" b="0" cap="none" spc="0" baseline="0" dirty="0" smtClean="0">
                <a:ln w="11430"/>
                <a:solidFill>
                  <a:schemeClr val="bg1"/>
                </a:solidFill>
                <a:effectLst/>
                <a:latin typeface="Arial Black"/>
                <a:cs typeface="Arial Black"/>
              </a:rPr>
              <a:t>ETEOROLOGY </a:t>
            </a:r>
            <a:r>
              <a:rPr lang="en-US" sz="1200" b="0" cap="none" spc="0" baseline="0" dirty="0" smtClean="0">
                <a:ln w="11430"/>
                <a:solidFill>
                  <a:schemeClr val="bg1"/>
                </a:solidFill>
                <a:effectLst/>
                <a:latin typeface="Arial Black"/>
                <a:cs typeface="Arial Black"/>
              </a:rPr>
              <a:t>B</a:t>
            </a:r>
            <a:r>
              <a:rPr lang="en-US" sz="1050" b="0" cap="none" spc="0" baseline="0" dirty="0" smtClean="0">
                <a:ln w="11430"/>
                <a:solidFill>
                  <a:schemeClr val="bg1"/>
                </a:solidFill>
                <a:effectLst/>
                <a:latin typeface="Arial Black"/>
                <a:cs typeface="Arial Black"/>
              </a:rPr>
              <a:t>ACKGROUND</a:t>
            </a:r>
            <a:endParaRPr lang="en-US" sz="1100" b="0" cap="none" spc="0" dirty="0">
              <a:ln w="11430"/>
              <a:solidFill>
                <a:schemeClr val="bg1"/>
              </a:solidFill>
              <a:effectLst/>
              <a:latin typeface="Arial Black"/>
              <a:cs typeface="Arial Black"/>
            </a:endParaRPr>
          </a:p>
        </p:txBody>
      </p:sp>
      <p:pic>
        <p:nvPicPr>
          <p:cNvPr id="14" name="Picture 13" descr="D_1.png"/>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11" y="4920097"/>
            <a:ext cx="1234440" cy="1234440"/>
          </a:xfrm>
          <a:prstGeom prst="rect">
            <a:avLst/>
          </a:prstGeom>
        </p:spPr>
      </p:pic>
    </p:spTree>
    <p:extLst>
      <p:ext uri="{BB962C8B-B14F-4D97-AF65-F5344CB8AC3E}">
        <p14:creationId xmlns:p14="http://schemas.microsoft.com/office/powerpoint/2010/main" val="142685788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720" r:id="rId12"/>
  </p:sldLayoutIdLst>
  <p:timing>
    <p:tnLst>
      <p:par>
        <p:cTn id="1" dur="indefinite" restart="never" nodeType="tmRoot"/>
      </p:par>
    </p:tnLst>
  </p:timing>
  <p:txStyles>
    <p:titleStyle>
      <a:lvl1pPr algn="ctr" defTabSz="457200" rtl="0" eaLnBrk="1" latinLnBrk="0" hangingPunct="1">
        <a:spcBef>
          <a:spcPct val="0"/>
        </a:spcBef>
        <a:buNone/>
        <a:defRPr sz="3600" kern="1200">
          <a:solidFill>
            <a:schemeClr val="tx1"/>
          </a:solidFill>
          <a:latin typeface="Arial Black"/>
          <a:ea typeface="+mj-ea"/>
          <a:cs typeface="Arial Black"/>
        </a:defRPr>
      </a:lvl1pPr>
    </p:titleStyle>
    <p:bodyStyle>
      <a:lvl1pPr marL="342900" indent="-342900" algn="l" defTabSz="457200" rtl="0" eaLnBrk="1" latinLnBrk="0" hangingPunct="1">
        <a:spcBef>
          <a:spcPct val="20000"/>
        </a:spcBef>
        <a:buFont typeface="Arial"/>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0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590" y="274638"/>
            <a:ext cx="7773210" cy="1143000"/>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1373624" y="1600200"/>
            <a:ext cx="7313175"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913590" y="6356350"/>
            <a:ext cx="1677210" cy="365125"/>
          </a:xfrm>
          <a:prstGeom prst="rect">
            <a:avLst/>
          </a:prstGeom>
        </p:spPr>
        <p:txBody>
          <a:bodyPr vert="horz" lIns="91440" tIns="45720" rIns="91440" bIns="45720" rtlCol="0" anchor="ctr"/>
          <a:lstStyle>
            <a:lvl1pPr algn="l">
              <a:defRPr sz="1200">
                <a:solidFill>
                  <a:schemeClr val="tx1">
                    <a:tint val="75000"/>
                  </a:schemeClr>
                </a:solidFill>
                <a:latin typeface="Arial Narrow"/>
                <a:cs typeface="Arial Narrow"/>
              </a:defRPr>
            </a:lvl1pPr>
          </a:lstStyle>
          <a:p>
            <a:fld id="{3BE29EB0-2ABC-1144-980C-816FF6B4230C}" type="datetimeFigureOut">
              <a:rPr lang="en-US" smtClean="0"/>
              <a:pPr/>
              <a:t>11/30/2018</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Narrow"/>
                <a:cs typeface="Arial Narrow"/>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BF1307-B304-3F4C-965F-AF1EAA13DF00}" type="slidenum">
              <a:rPr lang="en-US" smtClean="0"/>
              <a:t>‹#›</a:t>
            </a:fld>
            <a:endParaRPr lang="en-US" dirty="0"/>
          </a:p>
        </p:txBody>
      </p:sp>
      <p:cxnSp>
        <p:nvCxnSpPr>
          <p:cNvPr id="8" name="Straight Connector 7"/>
          <p:cNvCxnSpPr/>
          <p:nvPr/>
        </p:nvCxnSpPr>
        <p:spPr>
          <a:xfrm>
            <a:off x="460814" y="1820"/>
            <a:ext cx="0" cy="6858000"/>
          </a:xfrm>
          <a:prstGeom prst="line">
            <a:avLst/>
          </a:prstGeom>
          <a:ln w="76200" cap="flat" cmpd="sng">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538514" y="1820"/>
            <a:ext cx="0" cy="6858000"/>
          </a:xfrm>
          <a:prstGeom prst="line">
            <a:avLst/>
          </a:prstGeom>
          <a:ln w="76200" cap="flat" cmpd="sng">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616209" y="1820"/>
            <a:ext cx="0" cy="6858000"/>
          </a:xfrm>
          <a:prstGeom prst="line">
            <a:avLst/>
          </a:prstGeom>
          <a:ln w="76200" cap="flat" cmpd="sng">
            <a:solidFill>
              <a:schemeClr val="accent3"/>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693901" y="1820"/>
            <a:ext cx="0" cy="6858000"/>
          </a:xfrm>
          <a:prstGeom prst="line">
            <a:avLst/>
          </a:prstGeom>
          <a:ln w="76200" cap="flat" cmpd="sng">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771598" y="1820"/>
            <a:ext cx="0" cy="6858000"/>
          </a:xfrm>
          <a:prstGeom prst="line">
            <a:avLst/>
          </a:prstGeom>
          <a:ln w="76200" cap="flat" cmpd="sng">
            <a:solidFill>
              <a:schemeClr val="accent5"/>
            </a:solidFill>
          </a:ln>
          <a:effectLst/>
        </p:spPr>
        <p:style>
          <a:lnRef idx="2">
            <a:schemeClr val="accent1"/>
          </a:lnRef>
          <a:fillRef idx="0">
            <a:schemeClr val="accent1"/>
          </a:fillRef>
          <a:effectRef idx="1">
            <a:schemeClr val="accent1"/>
          </a:effectRef>
          <a:fontRef idx="minor">
            <a:schemeClr val="tx1"/>
          </a:fontRef>
        </p:style>
      </p:cxnSp>
      <p:sp>
        <p:nvSpPr>
          <p:cNvPr id="7" name="Rectangle 6"/>
          <p:cNvSpPr/>
          <p:nvPr/>
        </p:nvSpPr>
        <p:spPr>
          <a:xfrm>
            <a:off x="0" y="1820"/>
            <a:ext cx="9144000" cy="272818"/>
          </a:xfrm>
          <a:prstGeom prst="rect">
            <a:avLst/>
          </a:prstGeom>
          <a:solidFill>
            <a:schemeClr val="accent2"/>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scene3d>
              <a:camera prst="orthographicFront"/>
              <a:lightRig rig="soft" dir="t">
                <a:rot lat="0" lon="0" rev="10800000"/>
              </a:lightRig>
            </a:scene3d>
            <a:sp3d>
              <a:contourClr>
                <a:srgbClr val="DDDDDD"/>
              </a:contourClr>
            </a:sp3d>
          </a:bodyPr>
          <a:lstStyle/>
          <a:p>
            <a:pPr algn="l"/>
            <a:r>
              <a:rPr lang="en-US" sz="1200" b="0" cap="none" spc="0" dirty="0" smtClean="0">
                <a:ln w="11430"/>
                <a:solidFill>
                  <a:schemeClr val="bg1"/>
                </a:solidFill>
                <a:effectLst/>
                <a:latin typeface="Arial Black"/>
                <a:cs typeface="Arial Black"/>
              </a:rPr>
              <a:t>GLM:</a:t>
            </a:r>
            <a:r>
              <a:rPr lang="en-US" sz="1200" b="0" cap="none" spc="0" baseline="0" dirty="0" smtClean="0">
                <a:ln w="11430"/>
                <a:solidFill>
                  <a:schemeClr val="bg1"/>
                </a:solidFill>
                <a:effectLst/>
                <a:latin typeface="Arial Black"/>
                <a:cs typeface="Arial Black"/>
              </a:rPr>
              <a:t> G</a:t>
            </a:r>
            <a:r>
              <a:rPr lang="en-US" sz="1050" b="0" cap="none" spc="0" dirty="0" smtClean="0">
                <a:ln w="11430"/>
                <a:solidFill>
                  <a:schemeClr val="bg1"/>
                </a:solidFill>
                <a:effectLst/>
                <a:latin typeface="Arial Black"/>
                <a:cs typeface="Arial Black"/>
              </a:rPr>
              <a:t>EOSTATIONARY </a:t>
            </a:r>
            <a:r>
              <a:rPr lang="en-US" sz="1200" b="0" cap="none" spc="0" dirty="0" smtClean="0">
                <a:ln w="11430"/>
                <a:solidFill>
                  <a:schemeClr val="bg1"/>
                </a:solidFill>
                <a:effectLst/>
                <a:latin typeface="Arial Black"/>
                <a:cs typeface="Arial Black"/>
              </a:rPr>
              <a:t>L</a:t>
            </a:r>
            <a:r>
              <a:rPr lang="en-US" sz="1050" b="0" cap="none" spc="0" dirty="0" smtClean="0">
                <a:ln w="11430"/>
                <a:solidFill>
                  <a:schemeClr val="bg1"/>
                </a:solidFill>
                <a:effectLst/>
                <a:latin typeface="Arial Black"/>
                <a:cs typeface="Arial Black"/>
              </a:rPr>
              <a:t>IGHTNING</a:t>
            </a:r>
            <a:r>
              <a:rPr lang="en-US" sz="1050" b="0" cap="none" spc="0" baseline="0" dirty="0" smtClean="0">
                <a:ln w="11430"/>
                <a:solidFill>
                  <a:schemeClr val="bg1"/>
                </a:solidFill>
                <a:effectLst/>
                <a:latin typeface="Arial Black"/>
                <a:cs typeface="Arial Black"/>
              </a:rPr>
              <a:t> </a:t>
            </a:r>
            <a:r>
              <a:rPr lang="en-US" sz="1200" b="0" cap="none" spc="0" baseline="0" dirty="0" smtClean="0">
                <a:ln w="11430"/>
                <a:solidFill>
                  <a:schemeClr val="bg1"/>
                </a:solidFill>
                <a:effectLst/>
                <a:latin typeface="Arial Black"/>
                <a:cs typeface="Arial Black"/>
              </a:rPr>
              <a:t>M</a:t>
            </a:r>
            <a:r>
              <a:rPr lang="en-US" sz="1050" b="0" cap="none" spc="0" baseline="0" dirty="0" smtClean="0">
                <a:ln w="11430"/>
                <a:solidFill>
                  <a:schemeClr val="bg1"/>
                </a:solidFill>
                <a:effectLst/>
                <a:latin typeface="Arial Black"/>
                <a:cs typeface="Arial Black"/>
              </a:rPr>
              <a:t>APPER</a:t>
            </a:r>
            <a:endParaRPr lang="en-US" sz="1100" b="0" cap="none" spc="150" dirty="0">
              <a:ln w="11430"/>
              <a:solidFill>
                <a:schemeClr val="bg1"/>
              </a:solidFill>
              <a:effectLst/>
              <a:latin typeface="Arial Black"/>
              <a:cs typeface="Arial Black"/>
            </a:endParaRPr>
          </a:p>
        </p:txBody>
      </p:sp>
      <p:pic>
        <p:nvPicPr>
          <p:cNvPr id="13" name="Picture 12" descr="D2.pn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4920097"/>
            <a:ext cx="1234440" cy="1234440"/>
          </a:xfrm>
          <a:prstGeom prst="rect">
            <a:avLst/>
          </a:prstGeom>
        </p:spPr>
      </p:pic>
    </p:spTree>
    <p:extLst>
      <p:ext uri="{BB962C8B-B14F-4D97-AF65-F5344CB8AC3E}">
        <p14:creationId xmlns:p14="http://schemas.microsoft.com/office/powerpoint/2010/main" val="216262946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iming>
    <p:tnLst>
      <p:par>
        <p:cTn id="1" dur="indefinite" restart="never" nodeType="tmRoot"/>
      </p:par>
    </p:tnLst>
  </p:timing>
  <p:txStyles>
    <p:titleStyle>
      <a:lvl1pPr algn="ctr" defTabSz="457200" rtl="0" eaLnBrk="1" latinLnBrk="0" hangingPunct="1">
        <a:spcBef>
          <a:spcPct val="0"/>
        </a:spcBef>
        <a:buNone/>
        <a:defRPr sz="3600" kern="1200">
          <a:solidFill>
            <a:schemeClr val="tx1"/>
          </a:solidFill>
          <a:latin typeface="Arial Black"/>
          <a:ea typeface="+mj-ea"/>
          <a:cs typeface="Arial Black"/>
        </a:defRPr>
      </a:lvl1pPr>
    </p:titleStyle>
    <p:bodyStyle>
      <a:lvl1pPr marL="342900" indent="-342900" algn="l" defTabSz="457200" rtl="0" eaLnBrk="1" latinLnBrk="0" hangingPunct="1">
        <a:spcBef>
          <a:spcPct val="20000"/>
        </a:spcBef>
        <a:buFont typeface="Arial"/>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0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590" y="274638"/>
            <a:ext cx="7773210" cy="1143000"/>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1373624" y="1600200"/>
            <a:ext cx="7313175"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913590" y="6356350"/>
            <a:ext cx="1677210" cy="365125"/>
          </a:xfrm>
          <a:prstGeom prst="rect">
            <a:avLst/>
          </a:prstGeom>
        </p:spPr>
        <p:txBody>
          <a:bodyPr vert="horz" lIns="91440" tIns="45720" rIns="91440" bIns="45720" rtlCol="0" anchor="ctr"/>
          <a:lstStyle>
            <a:lvl1pPr algn="l">
              <a:defRPr sz="1200">
                <a:solidFill>
                  <a:schemeClr val="tx1">
                    <a:tint val="75000"/>
                  </a:schemeClr>
                </a:solidFill>
                <a:latin typeface="Arial Narrow"/>
                <a:cs typeface="Arial Narrow"/>
              </a:defRPr>
            </a:lvl1pPr>
          </a:lstStyle>
          <a:p>
            <a:fld id="{3BE29EB0-2ABC-1144-980C-816FF6B4230C}" type="datetimeFigureOut">
              <a:rPr lang="en-US" smtClean="0"/>
              <a:pPr/>
              <a:t>11/30/2018</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Narrow"/>
                <a:cs typeface="Arial Narrow"/>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BF1307-B304-3F4C-965F-AF1EAA13DF00}" type="slidenum">
              <a:rPr lang="en-US" smtClean="0"/>
              <a:t>‹#›</a:t>
            </a:fld>
            <a:endParaRPr lang="en-US" dirty="0"/>
          </a:p>
        </p:txBody>
      </p:sp>
      <p:cxnSp>
        <p:nvCxnSpPr>
          <p:cNvPr id="8" name="Straight Connector 7"/>
          <p:cNvCxnSpPr/>
          <p:nvPr/>
        </p:nvCxnSpPr>
        <p:spPr>
          <a:xfrm>
            <a:off x="460814" y="1820"/>
            <a:ext cx="0" cy="6858000"/>
          </a:xfrm>
          <a:prstGeom prst="line">
            <a:avLst/>
          </a:prstGeom>
          <a:ln w="76200" cap="flat" cmpd="sng">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538514" y="1820"/>
            <a:ext cx="0" cy="6858000"/>
          </a:xfrm>
          <a:prstGeom prst="line">
            <a:avLst/>
          </a:prstGeom>
          <a:ln w="76200" cap="flat" cmpd="sng">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616209" y="1820"/>
            <a:ext cx="0" cy="6858000"/>
          </a:xfrm>
          <a:prstGeom prst="line">
            <a:avLst/>
          </a:prstGeom>
          <a:ln w="76200" cap="flat" cmpd="sng">
            <a:solidFill>
              <a:schemeClr val="accent3"/>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693901" y="1820"/>
            <a:ext cx="0" cy="6858000"/>
          </a:xfrm>
          <a:prstGeom prst="line">
            <a:avLst/>
          </a:prstGeom>
          <a:ln w="76200" cap="flat" cmpd="sng">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771598" y="1820"/>
            <a:ext cx="0" cy="6858000"/>
          </a:xfrm>
          <a:prstGeom prst="line">
            <a:avLst/>
          </a:prstGeom>
          <a:ln w="76200" cap="flat" cmpd="sng">
            <a:solidFill>
              <a:schemeClr val="accent5"/>
            </a:solidFill>
          </a:ln>
          <a:effectLst/>
        </p:spPr>
        <p:style>
          <a:lnRef idx="2">
            <a:schemeClr val="accent1"/>
          </a:lnRef>
          <a:fillRef idx="0">
            <a:schemeClr val="accent1"/>
          </a:fillRef>
          <a:effectRef idx="1">
            <a:schemeClr val="accent1"/>
          </a:effectRef>
          <a:fontRef idx="minor">
            <a:schemeClr val="tx1"/>
          </a:fontRef>
        </p:style>
      </p:cxnSp>
      <p:sp>
        <p:nvSpPr>
          <p:cNvPr id="7" name="Rectangle 6"/>
          <p:cNvSpPr/>
          <p:nvPr/>
        </p:nvSpPr>
        <p:spPr>
          <a:xfrm>
            <a:off x="0" y="1820"/>
            <a:ext cx="9144000" cy="272818"/>
          </a:xfrm>
          <a:prstGeom prst="rect">
            <a:avLst/>
          </a:prstGeom>
          <a:solidFill>
            <a:schemeClr val="accent3"/>
          </a:solidFill>
          <a:ln>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scene3d>
              <a:camera prst="orthographicFront"/>
              <a:lightRig rig="soft" dir="t">
                <a:rot lat="0" lon="0" rev="10800000"/>
              </a:lightRig>
            </a:scene3d>
            <a:sp3d>
              <a:contourClr>
                <a:srgbClr val="DDDDDD"/>
              </a:contourClr>
            </a:sp3d>
          </a:bodyPr>
          <a:lstStyle/>
          <a:p>
            <a:pPr algn="l"/>
            <a:r>
              <a:rPr lang="en-US" sz="1200" b="0" cap="none" spc="0" dirty="0" smtClean="0">
                <a:ln w="11430"/>
                <a:solidFill>
                  <a:schemeClr val="bg1"/>
                </a:solidFill>
                <a:effectLst/>
                <a:latin typeface="Arial Black"/>
                <a:cs typeface="Arial Black"/>
              </a:rPr>
              <a:t>M</a:t>
            </a:r>
            <a:r>
              <a:rPr lang="en-US" sz="1050" b="0" cap="none" spc="0" dirty="0" smtClean="0">
                <a:ln w="11430"/>
                <a:solidFill>
                  <a:schemeClr val="bg1"/>
                </a:solidFill>
                <a:effectLst/>
                <a:latin typeface="Arial Black"/>
                <a:cs typeface="Arial Black"/>
              </a:rPr>
              <a:t>ESOSCALE</a:t>
            </a:r>
            <a:r>
              <a:rPr lang="en-US" sz="1200" b="0" cap="none" spc="0" dirty="0" smtClean="0">
                <a:ln w="11430"/>
                <a:solidFill>
                  <a:schemeClr val="bg1"/>
                </a:solidFill>
                <a:effectLst/>
                <a:latin typeface="Arial Black"/>
                <a:cs typeface="Arial Black"/>
              </a:rPr>
              <a:t>/C</a:t>
            </a:r>
            <a:r>
              <a:rPr lang="en-US" sz="1050" b="0" cap="none" spc="0" dirty="0" smtClean="0">
                <a:ln w="11430"/>
                <a:solidFill>
                  <a:schemeClr val="bg1"/>
                </a:solidFill>
                <a:effectLst/>
                <a:latin typeface="Arial Black"/>
                <a:cs typeface="Arial Black"/>
              </a:rPr>
              <a:t>ONVECTION</a:t>
            </a:r>
            <a:endParaRPr lang="en-US" sz="1050" b="0" cap="none" spc="150" dirty="0">
              <a:ln w="11430"/>
              <a:solidFill>
                <a:schemeClr val="bg1"/>
              </a:solidFill>
              <a:effectLst/>
              <a:latin typeface="Arial Black"/>
              <a:cs typeface="Arial Black"/>
            </a:endParaRPr>
          </a:p>
        </p:txBody>
      </p:sp>
      <p:pic>
        <p:nvPicPr>
          <p:cNvPr id="14" name="Picture 13" descr="D_3.pn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4920097"/>
            <a:ext cx="1234440" cy="1234440"/>
          </a:xfrm>
          <a:prstGeom prst="rect">
            <a:avLst/>
          </a:prstGeom>
        </p:spPr>
      </p:pic>
    </p:spTree>
    <p:extLst>
      <p:ext uri="{BB962C8B-B14F-4D97-AF65-F5344CB8AC3E}">
        <p14:creationId xmlns:p14="http://schemas.microsoft.com/office/powerpoint/2010/main" val="278004698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iming>
    <p:tnLst>
      <p:par>
        <p:cTn id="1" dur="indefinite" restart="never" nodeType="tmRoot"/>
      </p:par>
    </p:tnLst>
  </p:timing>
  <p:txStyles>
    <p:titleStyle>
      <a:lvl1pPr algn="ctr" defTabSz="457200" rtl="0" eaLnBrk="1" latinLnBrk="0" hangingPunct="1">
        <a:spcBef>
          <a:spcPct val="0"/>
        </a:spcBef>
        <a:buNone/>
        <a:defRPr sz="3600" kern="1200">
          <a:solidFill>
            <a:schemeClr val="tx1"/>
          </a:solidFill>
          <a:latin typeface="Arial Black"/>
          <a:ea typeface="+mj-ea"/>
          <a:cs typeface="Arial Black"/>
        </a:defRPr>
      </a:lvl1pPr>
    </p:titleStyle>
    <p:bodyStyle>
      <a:lvl1pPr marL="342900" indent="-342900" algn="l" defTabSz="457200" rtl="0" eaLnBrk="1" latinLnBrk="0" hangingPunct="1">
        <a:spcBef>
          <a:spcPct val="20000"/>
        </a:spcBef>
        <a:buFont typeface="Arial"/>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0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590" y="274638"/>
            <a:ext cx="7773210" cy="1143000"/>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1373624" y="1600200"/>
            <a:ext cx="7313175"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913590" y="6356350"/>
            <a:ext cx="1677210" cy="365125"/>
          </a:xfrm>
          <a:prstGeom prst="rect">
            <a:avLst/>
          </a:prstGeom>
        </p:spPr>
        <p:txBody>
          <a:bodyPr vert="horz" lIns="91440" tIns="45720" rIns="91440" bIns="45720" rtlCol="0" anchor="ctr"/>
          <a:lstStyle>
            <a:lvl1pPr algn="l">
              <a:defRPr sz="1200">
                <a:solidFill>
                  <a:schemeClr val="tx1">
                    <a:tint val="75000"/>
                  </a:schemeClr>
                </a:solidFill>
                <a:latin typeface="Arial Narrow"/>
                <a:cs typeface="Arial Narrow"/>
              </a:defRPr>
            </a:lvl1pPr>
          </a:lstStyle>
          <a:p>
            <a:fld id="{3BE29EB0-2ABC-1144-980C-816FF6B4230C}" type="datetimeFigureOut">
              <a:rPr lang="en-US" smtClean="0"/>
              <a:pPr/>
              <a:t>11/30/2018</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Narrow"/>
                <a:cs typeface="Arial Narrow"/>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BF1307-B304-3F4C-965F-AF1EAA13DF00}" type="slidenum">
              <a:rPr lang="en-US" smtClean="0"/>
              <a:t>‹#›</a:t>
            </a:fld>
            <a:endParaRPr lang="en-US" dirty="0"/>
          </a:p>
        </p:txBody>
      </p:sp>
      <p:cxnSp>
        <p:nvCxnSpPr>
          <p:cNvPr id="8" name="Straight Connector 7"/>
          <p:cNvCxnSpPr/>
          <p:nvPr/>
        </p:nvCxnSpPr>
        <p:spPr>
          <a:xfrm>
            <a:off x="460814" y="1820"/>
            <a:ext cx="0" cy="6858000"/>
          </a:xfrm>
          <a:prstGeom prst="line">
            <a:avLst/>
          </a:prstGeom>
          <a:ln w="76200" cap="flat" cmpd="sng">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538514" y="1820"/>
            <a:ext cx="0" cy="6858000"/>
          </a:xfrm>
          <a:prstGeom prst="line">
            <a:avLst/>
          </a:prstGeom>
          <a:ln w="76200" cap="flat" cmpd="sng">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616209" y="1820"/>
            <a:ext cx="0" cy="6858000"/>
          </a:xfrm>
          <a:prstGeom prst="line">
            <a:avLst/>
          </a:prstGeom>
          <a:ln w="76200" cap="flat" cmpd="sng">
            <a:solidFill>
              <a:schemeClr val="accent3"/>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693901" y="1820"/>
            <a:ext cx="0" cy="6858000"/>
          </a:xfrm>
          <a:prstGeom prst="line">
            <a:avLst/>
          </a:prstGeom>
          <a:ln w="76200" cap="flat" cmpd="sng">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771598" y="1820"/>
            <a:ext cx="0" cy="6858000"/>
          </a:xfrm>
          <a:prstGeom prst="line">
            <a:avLst/>
          </a:prstGeom>
          <a:ln w="76200" cap="flat" cmpd="sng">
            <a:solidFill>
              <a:schemeClr val="accent5"/>
            </a:solidFill>
          </a:ln>
          <a:effectLst/>
        </p:spPr>
        <p:style>
          <a:lnRef idx="2">
            <a:schemeClr val="accent1"/>
          </a:lnRef>
          <a:fillRef idx="0">
            <a:schemeClr val="accent1"/>
          </a:fillRef>
          <a:effectRef idx="1">
            <a:schemeClr val="accent1"/>
          </a:effectRef>
          <a:fontRef idx="minor">
            <a:schemeClr val="tx1"/>
          </a:fontRef>
        </p:style>
      </p:cxnSp>
      <p:sp>
        <p:nvSpPr>
          <p:cNvPr id="7" name="Rectangle 6"/>
          <p:cNvSpPr/>
          <p:nvPr/>
        </p:nvSpPr>
        <p:spPr>
          <a:xfrm>
            <a:off x="0" y="1820"/>
            <a:ext cx="9144000" cy="272818"/>
          </a:xfrm>
          <a:prstGeom prst="rect">
            <a:avLst/>
          </a:prstGeom>
          <a:solidFill>
            <a:schemeClr val="accent4"/>
          </a:solidFill>
          <a:ln>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scene3d>
              <a:camera prst="orthographicFront"/>
              <a:lightRig rig="soft" dir="t">
                <a:rot lat="0" lon="0" rev="10800000"/>
              </a:lightRig>
            </a:scene3d>
            <a:sp3d>
              <a:contourClr>
                <a:srgbClr val="DDDDDD"/>
              </a:contourClr>
            </a:sp3d>
          </a:bodyPr>
          <a:lstStyle/>
          <a:p>
            <a:pPr algn="l"/>
            <a:r>
              <a:rPr lang="en-US" sz="1200" b="0" cap="none" spc="0" dirty="0" smtClean="0">
                <a:ln w="11430"/>
                <a:solidFill>
                  <a:schemeClr val="bg1"/>
                </a:solidFill>
                <a:effectLst/>
                <a:latin typeface="Arial Black"/>
                <a:cs typeface="Arial Black"/>
              </a:rPr>
              <a:t>S</a:t>
            </a:r>
            <a:r>
              <a:rPr lang="en-US" sz="1050" b="0" cap="none" spc="0" dirty="0" smtClean="0">
                <a:ln w="11430"/>
                <a:solidFill>
                  <a:schemeClr val="bg1"/>
                </a:solidFill>
                <a:effectLst/>
                <a:latin typeface="Arial Black"/>
                <a:cs typeface="Arial Black"/>
              </a:rPr>
              <a:t>YNOPTIC </a:t>
            </a:r>
            <a:r>
              <a:rPr lang="en-US" sz="1200" b="0" cap="none" spc="0" dirty="0" smtClean="0">
                <a:ln w="11430"/>
                <a:solidFill>
                  <a:schemeClr val="bg1"/>
                </a:solidFill>
                <a:effectLst/>
                <a:latin typeface="Arial Black"/>
                <a:cs typeface="Arial Black"/>
              </a:rPr>
              <a:t>S</a:t>
            </a:r>
            <a:r>
              <a:rPr lang="en-US" sz="1050" b="0" cap="none" spc="0" dirty="0" smtClean="0">
                <a:ln w="11430"/>
                <a:solidFill>
                  <a:schemeClr val="bg1"/>
                </a:solidFill>
                <a:effectLst/>
                <a:latin typeface="Arial Black"/>
                <a:cs typeface="Arial Black"/>
              </a:rPr>
              <a:t>CALE</a:t>
            </a:r>
            <a:endParaRPr lang="en-US" sz="1050" b="0" cap="none" spc="150" dirty="0">
              <a:ln w="11430"/>
              <a:solidFill>
                <a:schemeClr val="bg1"/>
              </a:solidFill>
              <a:effectLst/>
              <a:latin typeface="Arial Black"/>
              <a:cs typeface="Arial Black"/>
            </a:endParaRPr>
          </a:p>
        </p:txBody>
      </p:sp>
      <p:pic>
        <p:nvPicPr>
          <p:cNvPr id="13" name="Picture 12" descr="D_4.pn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4920097"/>
            <a:ext cx="1234440" cy="1234440"/>
          </a:xfrm>
          <a:prstGeom prst="rect">
            <a:avLst/>
          </a:prstGeom>
        </p:spPr>
      </p:pic>
    </p:spTree>
    <p:extLst>
      <p:ext uri="{BB962C8B-B14F-4D97-AF65-F5344CB8AC3E}">
        <p14:creationId xmlns:p14="http://schemas.microsoft.com/office/powerpoint/2010/main" val="12808402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iming>
    <p:tnLst>
      <p:par>
        <p:cTn id="1" dur="indefinite" restart="never" nodeType="tmRoot"/>
      </p:par>
    </p:tnLst>
  </p:timing>
  <p:txStyles>
    <p:titleStyle>
      <a:lvl1pPr algn="ctr" defTabSz="457200" rtl="0" eaLnBrk="1" latinLnBrk="0" hangingPunct="1">
        <a:spcBef>
          <a:spcPct val="0"/>
        </a:spcBef>
        <a:buNone/>
        <a:defRPr sz="3600" kern="1200">
          <a:solidFill>
            <a:schemeClr val="tx1"/>
          </a:solidFill>
          <a:latin typeface="Arial Black"/>
          <a:ea typeface="+mj-ea"/>
          <a:cs typeface="Arial Black"/>
        </a:defRPr>
      </a:lvl1pPr>
    </p:titleStyle>
    <p:bodyStyle>
      <a:lvl1pPr marL="342900" indent="-342900" algn="l" defTabSz="457200" rtl="0" eaLnBrk="1" latinLnBrk="0" hangingPunct="1">
        <a:spcBef>
          <a:spcPct val="20000"/>
        </a:spcBef>
        <a:buFont typeface="Arial"/>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0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590" y="274638"/>
            <a:ext cx="7773210" cy="1143000"/>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1373624" y="1600200"/>
            <a:ext cx="7313175"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913590" y="6356350"/>
            <a:ext cx="1677210" cy="365125"/>
          </a:xfrm>
          <a:prstGeom prst="rect">
            <a:avLst/>
          </a:prstGeom>
        </p:spPr>
        <p:txBody>
          <a:bodyPr vert="horz" lIns="91440" tIns="45720" rIns="91440" bIns="45720" rtlCol="0" anchor="ctr"/>
          <a:lstStyle>
            <a:lvl1pPr algn="l">
              <a:defRPr sz="1200">
                <a:solidFill>
                  <a:schemeClr val="tx1">
                    <a:tint val="75000"/>
                  </a:schemeClr>
                </a:solidFill>
                <a:latin typeface="Arial Narrow"/>
                <a:cs typeface="Arial Narrow"/>
              </a:defRPr>
            </a:lvl1pPr>
          </a:lstStyle>
          <a:p>
            <a:fld id="{3BE29EB0-2ABC-1144-980C-816FF6B4230C}" type="datetimeFigureOut">
              <a:rPr lang="en-US" smtClean="0"/>
              <a:pPr/>
              <a:t>11/30/2018</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Narrow"/>
                <a:cs typeface="Arial Narrow"/>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BF1307-B304-3F4C-965F-AF1EAA13DF00}" type="slidenum">
              <a:rPr lang="en-US" smtClean="0"/>
              <a:t>‹#›</a:t>
            </a:fld>
            <a:endParaRPr lang="en-US" dirty="0"/>
          </a:p>
        </p:txBody>
      </p:sp>
      <p:cxnSp>
        <p:nvCxnSpPr>
          <p:cNvPr id="8" name="Straight Connector 7"/>
          <p:cNvCxnSpPr/>
          <p:nvPr/>
        </p:nvCxnSpPr>
        <p:spPr>
          <a:xfrm>
            <a:off x="460814" y="1820"/>
            <a:ext cx="0" cy="6858000"/>
          </a:xfrm>
          <a:prstGeom prst="line">
            <a:avLst/>
          </a:prstGeom>
          <a:ln w="76200" cap="flat" cmpd="sng">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538514" y="1820"/>
            <a:ext cx="0" cy="6858000"/>
          </a:xfrm>
          <a:prstGeom prst="line">
            <a:avLst/>
          </a:prstGeom>
          <a:ln w="76200" cap="flat" cmpd="sng">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616209" y="1820"/>
            <a:ext cx="0" cy="6858000"/>
          </a:xfrm>
          <a:prstGeom prst="line">
            <a:avLst/>
          </a:prstGeom>
          <a:ln w="76200" cap="flat" cmpd="sng">
            <a:solidFill>
              <a:schemeClr val="accent3"/>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693901" y="1820"/>
            <a:ext cx="0" cy="6858000"/>
          </a:xfrm>
          <a:prstGeom prst="line">
            <a:avLst/>
          </a:prstGeom>
          <a:ln w="76200" cap="flat" cmpd="sng">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771598" y="1820"/>
            <a:ext cx="0" cy="6858000"/>
          </a:xfrm>
          <a:prstGeom prst="line">
            <a:avLst/>
          </a:prstGeom>
          <a:ln w="76200" cap="flat" cmpd="sng">
            <a:solidFill>
              <a:schemeClr val="accent5"/>
            </a:solidFill>
          </a:ln>
          <a:effectLst/>
        </p:spPr>
        <p:style>
          <a:lnRef idx="2">
            <a:schemeClr val="accent1"/>
          </a:lnRef>
          <a:fillRef idx="0">
            <a:schemeClr val="accent1"/>
          </a:fillRef>
          <a:effectRef idx="1">
            <a:schemeClr val="accent1"/>
          </a:effectRef>
          <a:fontRef idx="minor">
            <a:schemeClr val="tx1"/>
          </a:fontRef>
        </p:style>
      </p:cxnSp>
      <p:sp>
        <p:nvSpPr>
          <p:cNvPr id="7" name="Rectangle 6"/>
          <p:cNvSpPr/>
          <p:nvPr/>
        </p:nvSpPr>
        <p:spPr>
          <a:xfrm>
            <a:off x="0" y="1820"/>
            <a:ext cx="9144000" cy="272818"/>
          </a:xfrm>
          <a:prstGeom prst="rect">
            <a:avLst/>
          </a:prstGeom>
          <a:solidFill>
            <a:schemeClr val="accent5"/>
          </a:solidFill>
          <a:ln>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scene3d>
              <a:camera prst="orthographicFront"/>
              <a:lightRig rig="soft" dir="t">
                <a:rot lat="0" lon="0" rev="10800000"/>
              </a:lightRig>
            </a:scene3d>
            <a:sp3d>
              <a:contourClr>
                <a:srgbClr val="DDDDDD"/>
              </a:contourClr>
            </a:sp3d>
          </a:bodyPr>
          <a:lstStyle/>
          <a:p>
            <a:pPr algn="l"/>
            <a:r>
              <a:rPr lang="en-US" sz="1200" b="0" cap="none" spc="0" dirty="0" smtClean="0">
                <a:ln w="11430"/>
                <a:solidFill>
                  <a:schemeClr val="bg1"/>
                </a:solidFill>
                <a:effectLst/>
                <a:latin typeface="Arial Black"/>
                <a:cs typeface="Arial Black"/>
              </a:rPr>
              <a:t>NWP: N</a:t>
            </a:r>
            <a:r>
              <a:rPr lang="en-US" sz="1050" b="0" cap="none" spc="0" dirty="0" smtClean="0">
                <a:ln w="11430"/>
                <a:solidFill>
                  <a:schemeClr val="bg1"/>
                </a:solidFill>
                <a:effectLst/>
                <a:latin typeface="Arial Black"/>
                <a:cs typeface="Arial Black"/>
              </a:rPr>
              <a:t>UMERICAL</a:t>
            </a:r>
            <a:r>
              <a:rPr lang="en-US" sz="1200" b="0" cap="none" spc="0" baseline="0" dirty="0" smtClean="0">
                <a:ln w="11430"/>
                <a:solidFill>
                  <a:schemeClr val="bg1"/>
                </a:solidFill>
                <a:effectLst/>
                <a:latin typeface="Arial Black"/>
                <a:cs typeface="Arial Black"/>
              </a:rPr>
              <a:t> W</a:t>
            </a:r>
            <a:r>
              <a:rPr lang="en-US" sz="1050" b="0" cap="none" spc="0" baseline="0" dirty="0" smtClean="0">
                <a:ln w="11430"/>
                <a:solidFill>
                  <a:schemeClr val="bg1"/>
                </a:solidFill>
                <a:effectLst/>
                <a:latin typeface="Arial Black"/>
                <a:cs typeface="Arial Black"/>
              </a:rPr>
              <a:t>EATHER</a:t>
            </a:r>
            <a:r>
              <a:rPr lang="en-US" sz="1200" b="0" cap="none" spc="0" baseline="0" dirty="0" smtClean="0">
                <a:ln w="11430"/>
                <a:solidFill>
                  <a:schemeClr val="bg1"/>
                </a:solidFill>
                <a:effectLst/>
                <a:latin typeface="Arial Black"/>
                <a:cs typeface="Arial Black"/>
              </a:rPr>
              <a:t> P</a:t>
            </a:r>
            <a:r>
              <a:rPr lang="en-US" sz="1050" b="0" cap="none" spc="0" baseline="0" dirty="0" smtClean="0">
                <a:ln w="11430"/>
                <a:solidFill>
                  <a:schemeClr val="bg1"/>
                </a:solidFill>
                <a:effectLst/>
                <a:latin typeface="Arial Black"/>
                <a:cs typeface="Arial Black"/>
              </a:rPr>
              <a:t>REDICTION</a:t>
            </a:r>
            <a:endParaRPr lang="en-US" sz="1100" b="0" cap="none" spc="150" dirty="0">
              <a:ln w="11430"/>
              <a:solidFill>
                <a:schemeClr val="bg1"/>
              </a:solidFill>
              <a:effectLst/>
              <a:latin typeface="Arial Black"/>
              <a:cs typeface="Arial Black"/>
            </a:endParaRPr>
          </a:p>
        </p:txBody>
      </p:sp>
      <p:pic>
        <p:nvPicPr>
          <p:cNvPr id="14" name="Picture 13" descr="D_5.pn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4920097"/>
            <a:ext cx="1234440" cy="1234440"/>
          </a:xfrm>
          <a:prstGeom prst="rect">
            <a:avLst/>
          </a:prstGeom>
        </p:spPr>
      </p:pic>
    </p:spTree>
    <p:extLst>
      <p:ext uri="{BB962C8B-B14F-4D97-AF65-F5344CB8AC3E}">
        <p14:creationId xmlns:p14="http://schemas.microsoft.com/office/powerpoint/2010/main" val="93165381"/>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iming>
    <p:tnLst>
      <p:par>
        <p:cTn id="1" dur="indefinite" restart="never" nodeType="tmRoot"/>
      </p:par>
    </p:tnLst>
  </p:timing>
  <p:txStyles>
    <p:titleStyle>
      <a:lvl1pPr algn="ctr" defTabSz="457200" rtl="0" eaLnBrk="1" latinLnBrk="0" hangingPunct="1">
        <a:spcBef>
          <a:spcPct val="0"/>
        </a:spcBef>
        <a:buNone/>
        <a:defRPr sz="3600" kern="1200">
          <a:solidFill>
            <a:schemeClr val="tx1"/>
          </a:solidFill>
          <a:latin typeface="Arial Black"/>
          <a:ea typeface="+mj-ea"/>
          <a:cs typeface="Arial Black"/>
        </a:defRPr>
      </a:lvl1pPr>
    </p:titleStyle>
    <p:bodyStyle>
      <a:lvl1pPr marL="342900" indent="-342900" algn="l" defTabSz="457200" rtl="0" eaLnBrk="1" latinLnBrk="0" hangingPunct="1">
        <a:spcBef>
          <a:spcPct val="20000"/>
        </a:spcBef>
        <a:buFont typeface="Arial"/>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0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8.xml"/><Relationship Id="rId1" Type="http://schemas.openxmlformats.org/officeDocument/2006/relationships/tags" Target="../tags/tag26.xml"/><Relationship Id="rId5" Type="http://schemas.openxmlformats.org/officeDocument/2006/relationships/image" Target="../media/image13.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8.xml"/><Relationship Id="rId1" Type="http://schemas.openxmlformats.org/officeDocument/2006/relationships/tags" Target="../tags/tag28.xml"/><Relationship Id="rId5" Type="http://schemas.openxmlformats.org/officeDocument/2006/relationships/image" Target="../media/image13.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8.xml"/><Relationship Id="rId1" Type="http://schemas.openxmlformats.org/officeDocument/2006/relationships/tags" Target="../tags/tag30.xml"/><Relationship Id="rId5" Type="http://schemas.openxmlformats.org/officeDocument/2006/relationships/image" Target="../media/image13.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8.xml"/><Relationship Id="rId1" Type="http://schemas.openxmlformats.org/officeDocument/2006/relationships/tags" Target="../tags/tag32.xml"/><Relationship Id="rId5" Type="http://schemas.openxmlformats.org/officeDocument/2006/relationships/image" Target="../media/image13.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8.xml"/><Relationship Id="rId1" Type="http://schemas.openxmlformats.org/officeDocument/2006/relationships/tags" Target="../tags/tag34.xml"/><Relationship Id="rId5" Type="http://schemas.openxmlformats.org/officeDocument/2006/relationships/image" Target="../media/image13.pn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7.xml"/><Relationship Id="rId1" Type="http://schemas.openxmlformats.org/officeDocument/2006/relationships/tags" Target="../tags/tag36.xml"/><Relationship Id="rId5" Type="http://schemas.openxmlformats.org/officeDocument/2006/relationships/image" Target="../media/image20.pn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7.xml"/><Relationship Id="rId1" Type="http://schemas.openxmlformats.org/officeDocument/2006/relationships/tags" Target="../tags/tag38.xml"/><Relationship Id="rId5" Type="http://schemas.openxmlformats.org/officeDocument/2006/relationships/hyperlink" Target="http://nwafiles.nwas.org/jom/articles/2016/2016-JOM14/2016-JOM14.pdf" TargetMode="External"/><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3.xml"/><Relationship Id="rId1" Type="http://schemas.openxmlformats.org/officeDocument/2006/relationships/tags" Target="../tags/tag40.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3.xml"/><Relationship Id="rId1" Type="http://schemas.openxmlformats.org/officeDocument/2006/relationships/tags" Target="../tags/tag42.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3.xml"/><Relationship Id="rId1" Type="http://schemas.openxmlformats.org/officeDocument/2006/relationships/tags" Target="../tags/tag44.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hyperlink" Target="http://www.goes-r.gov/products/baseline.html" TargetMode="External"/><Relationship Id="rId5" Type="http://schemas.openxmlformats.org/officeDocument/2006/relationships/image" Target="../media/image8.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3.xml"/><Relationship Id="rId1" Type="http://schemas.openxmlformats.org/officeDocument/2006/relationships/tags" Target="../tags/tag46.xml"/><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3.xml"/><Relationship Id="rId1" Type="http://schemas.openxmlformats.org/officeDocument/2006/relationships/tags" Target="../tags/tag48.xml"/><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3.xml"/><Relationship Id="rId1" Type="http://schemas.openxmlformats.org/officeDocument/2006/relationships/tags" Target="../tags/tag50.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3.xml"/><Relationship Id="rId1" Type="http://schemas.openxmlformats.org/officeDocument/2006/relationships/tags" Target="../tags/tag52.xml"/><Relationship Id="rId5" Type="http://schemas.openxmlformats.org/officeDocument/2006/relationships/image" Target="../media/image25.png"/><Relationship Id="rId4" Type="http://schemas.openxmlformats.org/officeDocument/2006/relationships/image" Target="../media/image24.GIF"/></Relationships>
</file>

<file path=ppt/slides/_rels/slide24.xml.rels><?xml version="1.0" encoding="UTF-8" standalone="yes"?>
<Relationships xmlns="http://schemas.openxmlformats.org/package/2006/relationships"><Relationship Id="rId8" Type="http://schemas.openxmlformats.org/officeDocument/2006/relationships/hyperlink" Target="http://www.goes-r.gov/products/baseline-fire-hot-spot.html" TargetMode="External"/><Relationship Id="rId3" Type="http://schemas.openxmlformats.org/officeDocument/2006/relationships/notesSlide" Target="../notesSlides/notesSlide24.xml"/><Relationship Id="rId7" Type="http://schemas.openxmlformats.org/officeDocument/2006/relationships/hyperlink" Target="http://www.goes-r.gov/products/baseline-LST.html" TargetMode="External"/><Relationship Id="rId2" Type="http://schemas.openxmlformats.org/officeDocument/2006/relationships/slideLayout" Target="../slideLayouts/slideLayout13.xml"/><Relationship Id="rId1" Type="http://schemas.openxmlformats.org/officeDocument/2006/relationships/tags" Target="../tags/tag54.xml"/><Relationship Id="rId6" Type="http://schemas.openxmlformats.org/officeDocument/2006/relationships/hyperlink" Target="http://www.goes-r.gov/products/ATBDs/option2/Cryosphere_SnowCover_v2.0_no_color.pdf" TargetMode="External"/><Relationship Id="rId5" Type="http://schemas.openxmlformats.org/officeDocument/2006/relationships/hyperlink" Target="http://www.star.nesdis.noaa.gov/goesr/docs/ATBD/Fire.pdf" TargetMode="External"/><Relationship Id="rId4" Type="http://schemas.openxmlformats.org/officeDocument/2006/relationships/hyperlink" Target="http://www.goes-r.gov/products/ATBDs/baseline/baseline-LST-v2.0.pdf" TargetMode="Externa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3.xml"/><Relationship Id="rId1" Type="http://schemas.openxmlformats.org/officeDocument/2006/relationships/tags" Target="../tags/tag7.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3.xml"/><Relationship Id="rId1" Type="http://schemas.openxmlformats.org/officeDocument/2006/relationships/tags" Target="../tags/tag9.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3.xml"/><Relationship Id="rId1" Type="http://schemas.openxmlformats.org/officeDocument/2006/relationships/tags" Target="../tags/tag11.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3.xml"/><Relationship Id="rId1" Type="http://schemas.openxmlformats.org/officeDocument/2006/relationships/tags" Target="../tags/tag13.xml"/><Relationship Id="rId4" Type="http://schemas.openxmlformats.org/officeDocument/2006/relationships/image" Target="../media/image9.wmf"/></Relationships>
</file>

<file path=ppt/slides/_rels/slide7.xml.rels><?xml version="1.0" encoding="UTF-8" standalone="yes"?>
<Relationships xmlns="http://schemas.openxmlformats.org/package/2006/relationships"><Relationship Id="rId8" Type="http://schemas.openxmlformats.org/officeDocument/2006/relationships/notesSlide" Target="../notesSlides/notesSlide7.xml"/><Relationship Id="rId3" Type="http://schemas.openxmlformats.org/officeDocument/2006/relationships/tags" Target="../tags/tag17.xml"/><Relationship Id="rId7" Type="http://schemas.openxmlformats.org/officeDocument/2006/relationships/slideLayout" Target="../slideLayouts/slideLayout18.xml"/><Relationship Id="rId2" Type="http://schemas.openxmlformats.org/officeDocument/2006/relationships/tags" Target="../tags/tag16.xml"/><Relationship Id="rId1" Type="http://schemas.openxmlformats.org/officeDocument/2006/relationships/tags" Target="../tags/tag15.xml"/><Relationship Id="rId6" Type="http://schemas.openxmlformats.org/officeDocument/2006/relationships/tags" Target="../tags/tag20.xml"/><Relationship Id="rId5" Type="http://schemas.openxmlformats.org/officeDocument/2006/relationships/tags" Target="../tags/tag19.xml"/><Relationship Id="rId10" Type="http://schemas.openxmlformats.org/officeDocument/2006/relationships/image" Target="../media/image11.png"/><Relationship Id="rId4" Type="http://schemas.openxmlformats.org/officeDocument/2006/relationships/tags" Target="../tags/tag18.xml"/><Relationship Id="rId9"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8.xml"/><Relationship Id="rId1" Type="http://schemas.openxmlformats.org/officeDocument/2006/relationships/tags" Target="../tags/tag22.xml"/><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8.xml"/><Relationship Id="rId1" Type="http://schemas.openxmlformats.org/officeDocument/2006/relationships/tags" Target="../tags/tag24.xml"/><Relationship Id="rId5" Type="http://schemas.openxmlformats.org/officeDocument/2006/relationships/image" Target="../media/image13.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06825" y="2209805"/>
            <a:ext cx="8175810" cy="1470025"/>
          </a:xfrm>
        </p:spPr>
        <p:txBody>
          <a:bodyPr/>
          <a:lstStyle/>
          <a:p>
            <a:r>
              <a:rPr lang="en-US" sz="3200" dirty="0" smtClean="0"/>
              <a:t>GOES-R Fire Characterization, Land Surface Temperature and Snow</a:t>
            </a:r>
            <a:endParaRPr lang="en-US" sz="3200" dirty="0"/>
          </a:p>
        </p:txBody>
      </p:sp>
      <p:sp>
        <p:nvSpPr>
          <p:cNvPr id="3" name="Subtitle 2"/>
          <p:cNvSpPr>
            <a:spLocks noGrp="1"/>
          </p:cNvSpPr>
          <p:nvPr>
            <p:ph type="subTitle" idx="1"/>
          </p:nvPr>
        </p:nvSpPr>
        <p:spPr/>
        <p:txBody>
          <a:bodyPr>
            <a:normAutofit/>
          </a:bodyPr>
          <a:lstStyle/>
          <a:p>
            <a:r>
              <a:rPr lang="en-US" sz="2800" b="1" dirty="0" smtClean="0"/>
              <a:t>Scott S. Lindstrom</a:t>
            </a:r>
          </a:p>
          <a:p>
            <a:endParaRPr lang="en-US" sz="2800" b="1" dirty="0" smtClean="0"/>
          </a:p>
          <a:p>
            <a:r>
              <a:rPr lang="en-US" sz="1400" b="1" dirty="0" smtClean="0"/>
              <a:t>Cooperative Institute for Meteorological Satellite Studies (CIMSS)</a:t>
            </a:r>
          </a:p>
          <a:p>
            <a:r>
              <a:rPr lang="en-US" sz="1400" b="1" dirty="0" smtClean="0"/>
              <a:t>University of Wisconsin-Madison</a:t>
            </a:r>
            <a:endParaRPr lang="en-US" sz="1400" b="1" dirty="0"/>
          </a:p>
        </p:txBody>
      </p:sp>
    </p:spTree>
    <p:custDataLst>
      <p:tags r:id="rId1"/>
    </p:custDataLst>
    <p:extLst>
      <p:ext uri="{BB962C8B-B14F-4D97-AF65-F5344CB8AC3E}">
        <p14:creationId xmlns:p14="http://schemas.microsoft.com/office/powerpoint/2010/main" val="298317753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FAC7833-4416-4794-868C-286A1F2F61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43584" y="1828799"/>
            <a:ext cx="5486400" cy="4114800"/>
          </a:xfrm>
          <a:prstGeom prst="rect">
            <a:avLst/>
          </a:prstGeom>
        </p:spPr>
      </p:pic>
      <p:sp>
        <p:nvSpPr>
          <p:cNvPr id="17" name="TextBox 16"/>
          <p:cNvSpPr txBox="1"/>
          <p:nvPr/>
        </p:nvSpPr>
        <p:spPr>
          <a:xfrm>
            <a:off x="1828800" y="3557721"/>
            <a:ext cx="963725" cy="369332"/>
          </a:xfrm>
          <a:prstGeom prst="rect">
            <a:avLst/>
          </a:prstGeom>
          <a:noFill/>
        </p:spPr>
        <p:txBody>
          <a:bodyPr wrap="none" rtlCol="0">
            <a:spAutoFit/>
          </a:bodyPr>
          <a:lstStyle/>
          <a:p>
            <a:r>
              <a:rPr lang="en-US" dirty="0" smtClean="0">
                <a:solidFill>
                  <a:srgbClr val="FF0000"/>
                </a:solidFill>
              </a:rPr>
              <a:t>0.64 </a:t>
            </a:r>
            <a:r>
              <a:rPr lang="en-US" dirty="0" smtClean="0">
                <a:solidFill>
                  <a:srgbClr val="FF0000"/>
                </a:solidFill>
                <a:latin typeface="Symbol" panose="05050102010706020507" pitchFamily="18" charset="2"/>
              </a:rPr>
              <a:t>m</a:t>
            </a:r>
            <a:r>
              <a:rPr lang="en-US" dirty="0" smtClean="0">
                <a:solidFill>
                  <a:srgbClr val="FF0000"/>
                </a:solidFill>
              </a:rPr>
              <a:t>m</a:t>
            </a:r>
            <a:endParaRPr lang="en-US" dirty="0">
              <a:solidFill>
                <a:srgbClr val="FF0000"/>
              </a:solidFill>
            </a:endParaRPr>
          </a:p>
        </p:txBody>
      </p:sp>
      <p:sp>
        <p:nvSpPr>
          <p:cNvPr id="18" name="TextBox 17"/>
          <p:cNvSpPr txBox="1"/>
          <p:nvPr/>
        </p:nvSpPr>
        <p:spPr>
          <a:xfrm>
            <a:off x="4648087" y="3557016"/>
            <a:ext cx="846707" cy="369332"/>
          </a:xfrm>
          <a:prstGeom prst="rect">
            <a:avLst/>
          </a:prstGeom>
          <a:noFill/>
        </p:spPr>
        <p:txBody>
          <a:bodyPr wrap="none" rtlCol="0">
            <a:spAutoFit/>
          </a:bodyPr>
          <a:lstStyle/>
          <a:p>
            <a:r>
              <a:rPr lang="en-US" dirty="0" smtClean="0"/>
              <a:t>3.9 </a:t>
            </a:r>
            <a:r>
              <a:rPr lang="en-US" dirty="0" smtClean="0">
                <a:latin typeface="Symbol" panose="05050102010706020507" pitchFamily="18" charset="2"/>
              </a:rPr>
              <a:t>m</a:t>
            </a:r>
            <a:r>
              <a:rPr lang="en-US" dirty="0" smtClean="0"/>
              <a:t>m</a:t>
            </a:r>
            <a:endParaRPr lang="en-US" dirty="0"/>
          </a:p>
        </p:txBody>
      </p:sp>
      <p:sp>
        <p:nvSpPr>
          <p:cNvPr id="21" name="TextBox 20"/>
          <p:cNvSpPr txBox="1"/>
          <p:nvPr/>
        </p:nvSpPr>
        <p:spPr>
          <a:xfrm>
            <a:off x="1887308" y="5574268"/>
            <a:ext cx="963725" cy="369332"/>
          </a:xfrm>
          <a:prstGeom prst="rect">
            <a:avLst/>
          </a:prstGeom>
          <a:noFill/>
        </p:spPr>
        <p:txBody>
          <a:bodyPr wrap="none" rtlCol="0">
            <a:spAutoFit/>
          </a:bodyPr>
          <a:lstStyle/>
          <a:p>
            <a:r>
              <a:rPr lang="en-US" dirty="0" smtClean="0"/>
              <a:t>11.2 </a:t>
            </a:r>
            <a:r>
              <a:rPr lang="en-US" dirty="0" smtClean="0">
                <a:latin typeface="Symbol" panose="05050102010706020507" pitchFamily="18" charset="2"/>
              </a:rPr>
              <a:t>m</a:t>
            </a:r>
            <a:r>
              <a:rPr lang="en-US" dirty="0" smtClean="0"/>
              <a:t>m</a:t>
            </a:r>
            <a:endParaRPr lang="en-US" dirty="0"/>
          </a:p>
        </p:txBody>
      </p:sp>
      <p:sp>
        <p:nvSpPr>
          <p:cNvPr id="22" name="TextBox 21">
            <a:extLst>
              <a:ext uri="{FF2B5EF4-FFF2-40B4-BE49-F238E27FC236}">
                <a16:creationId xmlns:a16="http://schemas.microsoft.com/office/drawing/2014/main" id="{7ABC0F3A-E89A-4FB9-BD58-65548BD3DE77}"/>
              </a:ext>
            </a:extLst>
          </p:cNvPr>
          <p:cNvSpPr txBox="1"/>
          <p:nvPr/>
        </p:nvSpPr>
        <p:spPr>
          <a:xfrm>
            <a:off x="2310662" y="2081048"/>
            <a:ext cx="1573941" cy="1323439"/>
          </a:xfrm>
          <a:prstGeom prst="rect">
            <a:avLst/>
          </a:prstGeom>
          <a:solidFill>
            <a:schemeClr val="bg1">
              <a:lumMod val="85000"/>
            </a:schemeClr>
          </a:solidFill>
        </p:spPr>
        <p:txBody>
          <a:bodyPr wrap="square" rtlCol="0">
            <a:spAutoFit/>
          </a:bodyPr>
          <a:lstStyle/>
          <a:p>
            <a:pPr algn="ctr"/>
            <a:r>
              <a:rPr lang="en-US" sz="2000" b="0" i="0" dirty="0" smtClean="0">
                <a:cs typeface="Calibri" panose="020F0502020204030204" pitchFamily="34" charset="0"/>
              </a:rPr>
              <a:t>9:42 </a:t>
            </a:r>
            <a:r>
              <a:rPr lang="en-US" sz="2000" b="0" i="0" dirty="0">
                <a:cs typeface="Calibri" panose="020F0502020204030204" pitchFamily="34" charset="0"/>
              </a:rPr>
              <a:t>PDT</a:t>
            </a:r>
          </a:p>
          <a:p>
            <a:pPr algn="ctr"/>
            <a:r>
              <a:rPr lang="en-US" sz="2000" b="0" i="0" dirty="0">
                <a:cs typeface="Calibri" panose="020F0502020204030204" pitchFamily="34" charset="0"/>
              </a:rPr>
              <a:t>(</a:t>
            </a:r>
            <a:r>
              <a:rPr lang="en-US" sz="2000" b="0" i="0" dirty="0" smtClean="0">
                <a:cs typeface="Calibri" panose="020F0502020204030204" pitchFamily="34" charset="0"/>
              </a:rPr>
              <a:t>4:42 </a:t>
            </a:r>
            <a:r>
              <a:rPr lang="en-US" sz="2000" b="0" i="0" dirty="0">
                <a:cs typeface="Calibri" panose="020F0502020204030204" pitchFamily="34" charset="0"/>
              </a:rPr>
              <a:t>UTC) October 8, 2017</a:t>
            </a:r>
          </a:p>
        </p:txBody>
      </p:sp>
      <p:grpSp>
        <p:nvGrpSpPr>
          <p:cNvPr id="10" name="Group 9">
            <a:extLst>
              <a:ext uri="{FF2B5EF4-FFF2-40B4-BE49-F238E27FC236}">
                <a16:creationId xmlns:a16="http://schemas.microsoft.com/office/drawing/2014/main" id="{DC98E5A3-C510-4151-910B-276A05FF78C6}"/>
              </a:ext>
            </a:extLst>
          </p:cNvPr>
          <p:cNvGrpSpPr/>
          <p:nvPr/>
        </p:nvGrpSpPr>
        <p:grpSpPr>
          <a:xfrm>
            <a:off x="6794920" y="2774747"/>
            <a:ext cx="2301781" cy="2186584"/>
            <a:chOff x="7099059" y="4549254"/>
            <a:chExt cx="1189680" cy="1178256"/>
          </a:xfrm>
        </p:grpSpPr>
        <p:sp>
          <p:nvSpPr>
            <p:cNvPr id="12" name="Rectangle 11">
              <a:extLst>
                <a:ext uri="{FF2B5EF4-FFF2-40B4-BE49-F238E27FC236}">
                  <a16:creationId xmlns:a16="http://schemas.microsoft.com/office/drawing/2014/main" id="{3C6A2E16-5020-46F6-A344-F800A9727887}"/>
                </a:ext>
              </a:extLst>
            </p:cNvPr>
            <p:cNvSpPr/>
            <p:nvPr/>
          </p:nvSpPr>
          <p:spPr>
            <a:xfrm>
              <a:off x="7101384" y="4549254"/>
              <a:ext cx="1187355" cy="1178256"/>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E72789D1-7082-43D4-9F4A-F670366E7C3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99059" y="4570755"/>
              <a:ext cx="1188020" cy="1146355"/>
            </a:xfrm>
            <a:prstGeom prst="rect">
              <a:avLst/>
            </a:prstGeom>
          </p:spPr>
        </p:pic>
      </p:grpSp>
    </p:spTree>
    <p:custDataLst>
      <p:tags r:id="rId1"/>
    </p:custDataLst>
    <p:extLst>
      <p:ext uri="{BB962C8B-B14F-4D97-AF65-F5344CB8AC3E}">
        <p14:creationId xmlns:p14="http://schemas.microsoft.com/office/powerpoint/2010/main" val="269200415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FAC7833-4416-4794-868C-286A1F2F61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43584" y="1828800"/>
            <a:ext cx="5486400" cy="4114800"/>
          </a:xfrm>
          <a:prstGeom prst="rect">
            <a:avLst/>
          </a:prstGeom>
        </p:spPr>
      </p:pic>
      <p:sp>
        <p:nvSpPr>
          <p:cNvPr id="17" name="TextBox 16"/>
          <p:cNvSpPr txBox="1"/>
          <p:nvPr/>
        </p:nvSpPr>
        <p:spPr>
          <a:xfrm>
            <a:off x="1828800" y="3557721"/>
            <a:ext cx="963725" cy="369332"/>
          </a:xfrm>
          <a:prstGeom prst="rect">
            <a:avLst/>
          </a:prstGeom>
          <a:noFill/>
        </p:spPr>
        <p:txBody>
          <a:bodyPr wrap="none" rtlCol="0">
            <a:spAutoFit/>
          </a:bodyPr>
          <a:lstStyle/>
          <a:p>
            <a:r>
              <a:rPr lang="en-US" dirty="0" smtClean="0">
                <a:solidFill>
                  <a:srgbClr val="FF0000"/>
                </a:solidFill>
              </a:rPr>
              <a:t>0.64 </a:t>
            </a:r>
            <a:r>
              <a:rPr lang="en-US" dirty="0" smtClean="0">
                <a:solidFill>
                  <a:srgbClr val="FF0000"/>
                </a:solidFill>
                <a:latin typeface="Symbol" panose="05050102010706020507" pitchFamily="18" charset="2"/>
              </a:rPr>
              <a:t>m</a:t>
            </a:r>
            <a:r>
              <a:rPr lang="en-US" dirty="0" smtClean="0">
                <a:solidFill>
                  <a:srgbClr val="FF0000"/>
                </a:solidFill>
              </a:rPr>
              <a:t>m</a:t>
            </a:r>
            <a:endParaRPr lang="en-US" dirty="0">
              <a:solidFill>
                <a:srgbClr val="FF0000"/>
              </a:solidFill>
            </a:endParaRPr>
          </a:p>
        </p:txBody>
      </p:sp>
      <p:sp>
        <p:nvSpPr>
          <p:cNvPr id="18" name="TextBox 17"/>
          <p:cNvSpPr txBox="1"/>
          <p:nvPr/>
        </p:nvSpPr>
        <p:spPr>
          <a:xfrm>
            <a:off x="4648087" y="3557016"/>
            <a:ext cx="846707" cy="369332"/>
          </a:xfrm>
          <a:prstGeom prst="rect">
            <a:avLst/>
          </a:prstGeom>
          <a:noFill/>
        </p:spPr>
        <p:txBody>
          <a:bodyPr wrap="none" rtlCol="0">
            <a:spAutoFit/>
          </a:bodyPr>
          <a:lstStyle/>
          <a:p>
            <a:r>
              <a:rPr lang="en-US" dirty="0" smtClean="0"/>
              <a:t>3.9 </a:t>
            </a:r>
            <a:r>
              <a:rPr lang="en-US" dirty="0" smtClean="0">
                <a:latin typeface="Symbol" panose="05050102010706020507" pitchFamily="18" charset="2"/>
              </a:rPr>
              <a:t>m</a:t>
            </a:r>
            <a:r>
              <a:rPr lang="en-US" dirty="0" smtClean="0"/>
              <a:t>m</a:t>
            </a:r>
            <a:endParaRPr lang="en-US" dirty="0"/>
          </a:p>
        </p:txBody>
      </p:sp>
      <p:sp>
        <p:nvSpPr>
          <p:cNvPr id="21" name="TextBox 20"/>
          <p:cNvSpPr txBox="1"/>
          <p:nvPr/>
        </p:nvSpPr>
        <p:spPr>
          <a:xfrm>
            <a:off x="1887308" y="5574268"/>
            <a:ext cx="963725" cy="369332"/>
          </a:xfrm>
          <a:prstGeom prst="rect">
            <a:avLst/>
          </a:prstGeom>
          <a:noFill/>
        </p:spPr>
        <p:txBody>
          <a:bodyPr wrap="none" rtlCol="0">
            <a:spAutoFit/>
          </a:bodyPr>
          <a:lstStyle/>
          <a:p>
            <a:r>
              <a:rPr lang="en-US" dirty="0" smtClean="0"/>
              <a:t>11.2 </a:t>
            </a:r>
            <a:r>
              <a:rPr lang="en-US" dirty="0" smtClean="0">
                <a:latin typeface="Symbol" panose="05050102010706020507" pitchFamily="18" charset="2"/>
              </a:rPr>
              <a:t>m</a:t>
            </a:r>
            <a:r>
              <a:rPr lang="en-US" dirty="0" smtClean="0"/>
              <a:t>m</a:t>
            </a:r>
            <a:endParaRPr lang="en-US" dirty="0"/>
          </a:p>
        </p:txBody>
      </p:sp>
      <p:sp>
        <p:nvSpPr>
          <p:cNvPr id="22" name="TextBox 21">
            <a:extLst>
              <a:ext uri="{FF2B5EF4-FFF2-40B4-BE49-F238E27FC236}">
                <a16:creationId xmlns:a16="http://schemas.microsoft.com/office/drawing/2014/main" id="{7ABC0F3A-E89A-4FB9-BD58-65548BD3DE77}"/>
              </a:ext>
            </a:extLst>
          </p:cNvPr>
          <p:cNvSpPr txBox="1"/>
          <p:nvPr/>
        </p:nvSpPr>
        <p:spPr>
          <a:xfrm>
            <a:off x="2310662" y="2081048"/>
            <a:ext cx="1573941" cy="1323439"/>
          </a:xfrm>
          <a:prstGeom prst="rect">
            <a:avLst/>
          </a:prstGeom>
          <a:solidFill>
            <a:schemeClr val="bg1">
              <a:lumMod val="85000"/>
            </a:schemeClr>
          </a:solidFill>
        </p:spPr>
        <p:txBody>
          <a:bodyPr wrap="square" rtlCol="0">
            <a:spAutoFit/>
          </a:bodyPr>
          <a:lstStyle/>
          <a:p>
            <a:pPr algn="ctr"/>
            <a:r>
              <a:rPr lang="en-US" sz="2000" b="0" i="0" dirty="0" smtClean="0">
                <a:cs typeface="Calibri" panose="020F0502020204030204" pitchFamily="34" charset="0"/>
              </a:rPr>
              <a:t>9:47 </a:t>
            </a:r>
            <a:r>
              <a:rPr lang="en-US" sz="2000" b="0" i="0" dirty="0">
                <a:cs typeface="Calibri" panose="020F0502020204030204" pitchFamily="34" charset="0"/>
              </a:rPr>
              <a:t>PDT</a:t>
            </a:r>
          </a:p>
          <a:p>
            <a:pPr algn="ctr"/>
            <a:r>
              <a:rPr lang="en-US" sz="2000" b="0" i="0" dirty="0">
                <a:cs typeface="Calibri" panose="020F0502020204030204" pitchFamily="34" charset="0"/>
              </a:rPr>
              <a:t>(</a:t>
            </a:r>
            <a:r>
              <a:rPr lang="en-US" sz="2000" b="0" i="0" dirty="0" smtClean="0">
                <a:cs typeface="Calibri" panose="020F0502020204030204" pitchFamily="34" charset="0"/>
              </a:rPr>
              <a:t>4:47 </a:t>
            </a:r>
            <a:r>
              <a:rPr lang="en-US" sz="2000" b="0" i="0" dirty="0">
                <a:cs typeface="Calibri" panose="020F0502020204030204" pitchFamily="34" charset="0"/>
              </a:rPr>
              <a:t>UTC) October 8, 2017</a:t>
            </a:r>
          </a:p>
        </p:txBody>
      </p:sp>
      <p:grpSp>
        <p:nvGrpSpPr>
          <p:cNvPr id="10" name="Group 9">
            <a:extLst>
              <a:ext uri="{FF2B5EF4-FFF2-40B4-BE49-F238E27FC236}">
                <a16:creationId xmlns:a16="http://schemas.microsoft.com/office/drawing/2014/main" id="{DC98E5A3-C510-4151-910B-276A05FF78C6}"/>
              </a:ext>
            </a:extLst>
          </p:cNvPr>
          <p:cNvGrpSpPr/>
          <p:nvPr/>
        </p:nvGrpSpPr>
        <p:grpSpPr>
          <a:xfrm>
            <a:off x="6794920" y="2774747"/>
            <a:ext cx="2301781" cy="2186584"/>
            <a:chOff x="7099059" y="4549254"/>
            <a:chExt cx="1189680" cy="1178256"/>
          </a:xfrm>
        </p:grpSpPr>
        <p:sp>
          <p:nvSpPr>
            <p:cNvPr id="12" name="Rectangle 11">
              <a:extLst>
                <a:ext uri="{FF2B5EF4-FFF2-40B4-BE49-F238E27FC236}">
                  <a16:creationId xmlns:a16="http://schemas.microsoft.com/office/drawing/2014/main" id="{3C6A2E16-5020-46F6-A344-F800A9727887}"/>
                </a:ext>
              </a:extLst>
            </p:cNvPr>
            <p:cNvSpPr/>
            <p:nvPr/>
          </p:nvSpPr>
          <p:spPr>
            <a:xfrm>
              <a:off x="7101384" y="4549254"/>
              <a:ext cx="1187355" cy="1178256"/>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E72789D1-7082-43D4-9F4A-F670366E7C3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99059" y="4570755"/>
              <a:ext cx="1188020" cy="1146355"/>
            </a:xfrm>
            <a:prstGeom prst="rect">
              <a:avLst/>
            </a:prstGeom>
          </p:spPr>
        </p:pic>
      </p:grpSp>
    </p:spTree>
    <p:custDataLst>
      <p:tags r:id="rId1"/>
    </p:custDataLst>
    <p:extLst>
      <p:ext uri="{BB962C8B-B14F-4D97-AF65-F5344CB8AC3E}">
        <p14:creationId xmlns:p14="http://schemas.microsoft.com/office/powerpoint/2010/main" val="323484827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FAC7833-4416-4794-868C-286A1F2F61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43584" y="1828799"/>
            <a:ext cx="5486400" cy="4114800"/>
          </a:xfrm>
          <a:prstGeom prst="rect">
            <a:avLst/>
          </a:prstGeom>
        </p:spPr>
      </p:pic>
      <p:sp>
        <p:nvSpPr>
          <p:cNvPr id="17" name="TextBox 16"/>
          <p:cNvSpPr txBox="1"/>
          <p:nvPr/>
        </p:nvSpPr>
        <p:spPr>
          <a:xfrm>
            <a:off x="1828800" y="3557721"/>
            <a:ext cx="963725" cy="369332"/>
          </a:xfrm>
          <a:prstGeom prst="rect">
            <a:avLst/>
          </a:prstGeom>
          <a:noFill/>
        </p:spPr>
        <p:txBody>
          <a:bodyPr wrap="none" rtlCol="0">
            <a:spAutoFit/>
          </a:bodyPr>
          <a:lstStyle/>
          <a:p>
            <a:r>
              <a:rPr lang="en-US" dirty="0" smtClean="0">
                <a:solidFill>
                  <a:srgbClr val="FF0000"/>
                </a:solidFill>
              </a:rPr>
              <a:t>0.64 </a:t>
            </a:r>
            <a:r>
              <a:rPr lang="en-US" dirty="0" smtClean="0">
                <a:solidFill>
                  <a:srgbClr val="FF0000"/>
                </a:solidFill>
                <a:latin typeface="Symbol" panose="05050102010706020507" pitchFamily="18" charset="2"/>
              </a:rPr>
              <a:t>m</a:t>
            </a:r>
            <a:r>
              <a:rPr lang="en-US" dirty="0" smtClean="0">
                <a:solidFill>
                  <a:srgbClr val="FF0000"/>
                </a:solidFill>
              </a:rPr>
              <a:t>m</a:t>
            </a:r>
            <a:endParaRPr lang="en-US" dirty="0">
              <a:solidFill>
                <a:srgbClr val="FF0000"/>
              </a:solidFill>
            </a:endParaRPr>
          </a:p>
        </p:txBody>
      </p:sp>
      <p:sp>
        <p:nvSpPr>
          <p:cNvPr id="18" name="TextBox 17"/>
          <p:cNvSpPr txBox="1"/>
          <p:nvPr/>
        </p:nvSpPr>
        <p:spPr>
          <a:xfrm>
            <a:off x="4648087" y="3557016"/>
            <a:ext cx="846707" cy="369332"/>
          </a:xfrm>
          <a:prstGeom prst="rect">
            <a:avLst/>
          </a:prstGeom>
          <a:noFill/>
        </p:spPr>
        <p:txBody>
          <a:bodyPr wrap="none" rtlCol="0">
            <a:spAutoFit/>
          </a:bodyPr>
          <a:lstStyle/>
          <a:p>
            <a:r>
              <a:rPr lang="en-US" dirty="0" smtClean="0"/>
              <a:t>3.9 </a:t>
            </a:r>
            <a:r>
              <a:rPr lang="en-US" dirty="0" smtClean="0">
                <a:latin typeface="Symbol" panose="05050102010706020507" pitchFamily="18" charset="2"/>
              </a:rPr>
              <a:t>m</a:t>
            </a:r>
            <a:r>
              <a:rPr lang="en-US" dirty="0" smtClean="0"/>
              <a:t>m</a:t>
            </a:r>
            <a:endParaRPr lang="en-US" dirty="0"/>
          </a:p>
        </p:txBody>
      </p:sp>
      <p:sp>
        <p:nvSpPr>
          <p:cNvPr id="21" name="TextBox 20"/>
          <p:cNvSpPr txBox="1"/>
          <p:nvPr/>
        </p:nvSpPr>
        <p:spPr>
          <a:xfrm>
            <a:off x="1887308" y="5574268"/>
            <a:ext cx="963725" cy="369332"/>
          </a:xfrm>
          <a:prstGeom prst="rect">
            <a:avLst/>
          </a:prstGeom>
          <a:noFill/>
        </p:spPr>
        <p:txBody>
          <a:bodyPr wrap="none" rtlCol="0">
            <a:spAutoFit/>
          </a:bodyPr>
          <a:lstStyle/>
          <a:p>
            <a:r>
              <a:rPr lang="en-US" dirty="0" smtClean="0"/>
              <a:t>11.2 </a:t>
            </a:r>
            <a:r>
              <a:rPr lang="en-US" dirty="0" smtClean="0">
                <a:latin typeface="Symbol" panose="05050102010706020507" pitchFamily="18" charset="2"/>
              </a:rPr>
              <a:t>m</a:t>
            </a:r>
            <a:r>
              <a:rPr lang="en-US" dirty="0" smtClean="0"/>
              <a:t>m</a:t>
            </a:r>
            <a:endParaRPr lang="en-US" dirty="0"/>
          </a:p>
        </p:txBody>
      </p:sp>
      <p:sp>
        <p:nvSpPr>
          <p:cNvPr id="22" name="TextBox 21">
            <a:extLst>
              <a:ext uri="{FF2B5EF4-FFF2-40B4-BE49-F238E27FC236}">
                <a16:creationId xmlns:a16="http://schemas.microsoft.com/office/drawing/2014/main" id="{7ABC0F3A-E89A-4FB9-BD58-65548BD3DE77}"/>
              </a:ext>
            </a:extLst>
          </p:cNvPr>
          <p:cNvSpPr txBox="1"/>
          <p:nvPr/>
        </p:nvSpPr>
        <p:spPr>
          <a:xfrm>
            <a:off x="2310662" y="2081048"/>
            <a:ext cx="1573941" cy="1323439"/>
          </a:xfrm>
          <a:prstGeom prst="rect">
            <a:avLst/>
          </a:prstGeom>
          <a:solidFill>
            <a:schemeClr val="bg1">
              <a:lumMod val="85000"/>
            </a:schemeClr>
          </a:solidFill>
        </p:spPr>
        <p:txBody>
          <a:bodyPr wrap="square" rtlCol="0">
            <a:spAutoFit/>
          </a:bodyPr>
          <a:lstStyle/>
          <a:p>
            <a:pPr algn="ctr"/>
            <a:r>
              <a:rPr lang="en-US" sz="2000" b="0" i="0" dirty="0" smtClean="0">
                <a:cs typeface="Calibri" panose="020F0502020204030204" pitchFamily="34" charset="0"/>
              </a:rPr>
              <a:t>9:52 </a:t>
            </a:r>
            <a:r>
              <a:rPr lang="en-US" sz="2000" b="0" i="0" dirty="0">
                <a:cs typeface="Calibri" panose="020F0502020204030204" pitchFamily="34" charset="0"/>
              </a:rPr>
              <a:t>PDT</a:t>
            </a:r>
          </a:p>
          <a:p>
            <a:pPr algn="ctr"/>
            <a:r>
              <a:rPr lang="en-US" sz="2000" b="0" i="0" dirty="0">
                <a:cs typeface="Calibri" panose="020F0502020204030204" pitchFamily="34" charset="0"/>
              </a:rPr>
              <a:t>(</a:t>
            </a:r>
            <a:r>
              <a:rPr lang="en-US" sz="2000" b="0" i="0" dirty="0" smtClean="0">
                <a:cs typeface="Calibri" panose="020F0502020204030204" pitchFamily="34" charset="0"/>
              </a:rPr>
              <a:t>4:52 </a:t>
            </a:r>
            <a:r>
              <a:rPr lang="en-US" sz="2000" b="0" i="0" dirty="0">
                <a:cs typeface="Calibri" panose="020F0502020204030204" pitchFamily="34" charset="0"/>
              </a:rPr>
              <a:t>UTC) October 8, 2017</a:t>
            </a:r>
          </a:p>
        </p:txBody>
      </p:sp>
      <p:grpSp>
        <p:nvGrpSpPr>
          <p:cNvPr id="10" name="Group 9">
            <a:extLst>
              <a:ext uri="{FF2B5EF4-FFF2-40B4-BE49-F238E27FC236}">
                <a16:creationId xmlns:a16="http://schemas.microsoft.com/office/drawing/2014/main" id="{DC98E5A3-C510-4151-910B-276A05FF78C6}"/>
              </a:ext>
            </a:extLst>
          </p:cNvPr>
          <p:cNvGrpSpPr/>
          <p:nvPr/>
        </p:nvGrpSpPr>
        <p:grpSpPr>
          <a:xfrm>
            <a:off x="6794920" y="2774747"/>
            <a:ext cx="2301781" cy="2186584"/>
            <a:chOff x="7099059" y="4549254"/>
            <a:chExt cx="1189680" cy="1178256"/>
          </a:xfrm>
        </p:grpSpPr>
        <p:sp>
          <p:nvSpPr>
            <p:cNvPr id="12" name="Rectangle 11">
              <a:extLst>
                <a:ext uri="{FF2B5EF4-FFF2-40B4-BE49-F238E27FC236}">
                  <a16:creationId xmlns:a16="http://schemas.microsoft.com/office/drawing/2014/main" id="{3C6A2E16-5020-46F6-A344-F800A9727887}"/>
                </a:ext>
              </a:extLst>
            </p:cNvPr>
            <p:cNvSpPr/>
            <p:nvPr/>
          </p:nvSpPr>
          <p:spPr>
            <a:xfrm>
              <a:off x="7101384" y="4549254"/>
              <a:ext cx="1187355" cy="1178256"/>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E72789D1-7082-43D4-9F4A-F670366E7C3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99059" y="4570755"/>
              <a:ext cx="1188020" cy="1146355"/>
            </a:xfrm>
            <a:prstGeom prst="rect">
              <a:avLst/>
            </a:prstGeom>
          </p:spPr>
        </p:pic>
      </p:grpSp>
    </p:spTree>
    <p:custDataLst>
      <p:tags r:id="rId1"/>
    </p:custDataLst>
    <p:extLst>
      <p:ext uri="{BB962C8B-B14F-4D97-AF65-F5344CB8AC3E}">
        <p14:creationId xmlns:p14="http://schemas.microsoft.com/office/powerpoint/2010/main" val="345911414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FAC7833-4416-4794-868C-286A1F2F61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43584" y="1828800"/>
            <a:ext cx="5486400" cy="4114800"/>
          </a:xfrm>
          <a:prstGeom prst="rect">
            <a:avLst/>
          </a:prstGeom>
        </p:spPr>
      </p:pic>
      <p:sp>
        <p:nvSpPr>
          <p:cNvPr id="17" name="TextBox 16"/>
          <p:cNvSpPr txBox="1"/>
          <p:nvPr/>
        </p:nvSpPr>
        <p:spPr>
          <a:xfrm>
            <a:off x="1828800" y="3557721"/>
            <a:ext cx="963725" cy="369332"/>
          </a:xfrm>
          <a:prstGeom prst="rect">
            <a:avLst/>
          </a:prstGeom>
          <a:noFill/>
        </p:spPr>
        <p:txBody>
          <a:bodyPr wrap="none" rtlCol="0">
            <a:spAutoFit/>
          </a:bodyPr>
          <a:lstStyle/>
          <a:p>
            <a:r>
              <a:rPr lang="en-US" dirty="0" smtClean="0">
                <a:solidFill>
                  <a:srgbClr val="FF0000"/>
                </a:solidFill>
              </a:rPr>
              <a:t>0.64 </a:t>
            </a:r>
            <a:r>
              <a:rPr lang="en-US" dirty="0" smtClean="0">
                <a:solidFill>
                  <a:srgbClr val="FF0000"/>
                </a:solidFill>
                <a:latin typeface="Symbol" panose="05050102010706020507" pitchFamily="18" charset="2"/>
              </a:rPr>
              <a:t>m</a:t>
            </a:r>
            <a:r>
              <a:rPr lang="en-US" dirty="0" smtClean="0">
                <a:solidFill>
                  <a:srgbClr val="FF0000"/>
                </a:solidFill>
              </a:rPr>
              <a:t>m</a:t>
            </a:r>
            <a:endParaRPr lang="en-US" dirty="0">
              <a:solidFill>
                <a:srgbClr val="FF0000"/>
              </a:solidFill>
            </a:endParaRPr>
          </a:p>
        </p:txBody>
      </p:sp>
      <p:sp>
        <p:nvSpPr>
          <p:cNvPr id="18" name="TextBox 17"/>
          <p:cNvSpPr txBox="1"/>
          <p:nvPr/>
        </p:nvSpPr>
        <p:spPr>
          <a:xfrm>
            <a:off x="4648087" y="3557016"/>
            <a:ext cx="846707" cy="369332"/>
          </a:xfrm>
          <a:prstGeom prst="rect">
            <a:avLst/>
          </a:prstGeom>
          <a:noFill/>
        </p:spPr>
        <p:txBody>
          <a:bodyPr wrap="none" rtlCol="0">
            <a:spAutoFit/>
          </a:bodyPr>
          <a:lstStyle/>
          <a:p>
            <a:r>
              <a:rPr lang="en-US" dirty="0" smtClean="0"/>
              <a:t>3.9 </a:t>
            </a:r>
            <a:r>
              <a:rPr lang="en-US" dirty="0" smtClean="0">
                <a:latin typeface="Symbol" panose="05050102010706020507" pitchFamily="18" charset="2"/>
              </a:rPr>
              <a:t>m</a:t>
            </a:r>
            <a:r>
              <a:rPr lang="en-US" dirty="0" smtClean="0"/>
              <a:t>m</a:t>
            </a:r>
            <a:endParaRPr lang="en-US" dirty="0"/>
          </a:p>
        </p:txBody>
      </p:sp>
      <p:sp>
        <p:nvSpPr>
          <p:cNvPr id="21" name="TextBox 20"/>
          <p:cNvSpPr txBox="1"/>
          <p:nvPr/>
        </p:nvSpPr>
        <p:spPr>
          <a:xfrm>
            <a:off x="1887308" y="5574268"/>
            <a:ext cx="963725" cy="369332"/>
          </a:xfrm>
          <a:prstGeom prst="rect">
            <a:avLst/>
          </a:prstGeom>
          <a:noFill/>
        </p:spPr>
        <p:txBody>
          <a:bodyPr wrap="none" rtlCol="0">
            <a:spAutoFit/>
          </a:bodyPr>
          <a:lstStyle/>
          <a:p>
            <a:r>
              <a:rPr lang="en-US" dirty="0" smtClean="0"/>
              <a:t>11.2 </a:t>
            </a:r>
            <a:r>
              <a:rPr lang="en-US" dirty="0" smtClean="0">
                <a:latin typeface="Symbol" panose="05050102010706020507" pitchFamily="18" charset="2"/>
              </a:rPr>
              <a:t>m</a:t>
            </a:r>
            <a:r>
              <a:rPr lang="en-US" dirty="0" smtClean="0"/>
              <a:t>m</a:t>
            </a:r>
            <a:endParaRPr lang="en-US" dirty="0"/>
          </a:p>
        </p:txBody>
      </p:sp>
      <p:sp>
        <p:nvSpPr>
          <p:cNvPr id="22" name="TextBox 21">
            <a:extLst>
              <a:ext uri="{FF2B5EF4-FFF2-40B4-BE49-F238E27FC236}">
                <a16:creationId xmlns:a16="http://schemas.microsoft.com/office/drawing/2014/main" id="{7ABC0F3A-E89A-4FB9-BD58-65548BD3DE77}"/>
              </a:ext>
            </a:extLst>
          </p:cNvPr>
          <p:cNvSpPr txBox="1"/>
          <p:nvPr/>
        </p:nvSpPr>
        <p:spPr>
          <a:xfrm>
            <a:off x="2310662" y="2081048"/>
            <a:ext cx="1573941" cy="1323439"/>
          </a:xfrm>
          <a:prstGeom prst="rect">
            <a:avLst/>
          </a:prstGeom>
          <a:solidFill>
            <a:schemeClr val="bg1">
              <a:lumMod val="85000"/>
            </a:schemeClr>
          </a:solidFill>
        </p:spPr>
        <p:txBody>
          <a:bodyPr wrap="square" rtlCol="0">
            <a:spAutoFit/>
          </a:bodyPr>
          <a:lstStyle/>
          <a:p>
            <a:pPr algn="ctr"/>
            <a:r>
              <a:rPr lang="en-US" sz="2000" b="0" i="0" dirty="0" smtClean="0">
                <a:cs typeface="Calibri" panose="020F0502020204030204" pitchFamily="34" charset="0"/>
              </a:rPr>
              <a:t>9:57 </a:t>
            </a:r>
            <a:r>
              <a:rPr lang="en-US" sz="2000" b="0" i="0" dirty="0">
                <a:cs typeface="Calibri" panose="020F0502020204030204" pitchFamily="34" charset="0"/>
              </a:rPr>
              <a:t>PDT</a:t>
            </a:r>
          </a:p>
          <a:p>
            <a:pPr algn="ctr"/>
            <a:r>
              <a:rPr lang="en-US" sz="2000" b="0" i="0" dirty="0">
                <a:cs typeface="Calibri" panose="020F0502020204030204" pitchFamily="34" charset="0"/>
              </a:rPr>
              <a:t>(</a:t>
            </a:r>
            <a:r>
              <a:rPr lang="en-US" sz="2000" b="0" i="0" dirty="0" smtClean="0">
                <a:cs typeface="Calibri" panose="020F0502020204030204" pitchFamily="34" charset="0"/>
              </a:rPr>
              <a:t>4:57 </a:t>
            </a:r>
            <a:r>
              <a:rPr lang="en-US" sz="2000" b="0" i="0" dirty="0">
                <a:cs typeface="Calibri" panose="020F0502020204030204" pitchFamily="34" charset="0"/>
              </a:rPr>
              <a:t>UTC) October 8, 2017</a:t>
            </a:r>
          </a:p>
        </p:txBody>
      </p:sp>
      <p:grpSp>
        <p:nvGrpSpPr>
          <p:cNvPr id="10" name="Group 9">
            <a:extLst>
              <a:ext uri="{FF2B5EF4-FFF2-40B4-BE49-F238E27FC236}">
                <a16:creationId xmlns:a16="http://schemas.microsoft.com/office/drawing/2014/main" id="{DC98E5A3-C510-4151-910B-276A05FF78C6}"/>
              </a:ext>
            </a:extLst>
          </p:cNvPr>
          <p:cNvGrpSpPr/>
          <p:nvPr/>
        </p:nvGrpSpPr>
        <p:grpSpPr>
          <a:xfrm>
            <a:off x="6794920" y="2774747"/>
            <a:ext cx="2301781" cy="2186584"/>
            <a:chOff x="7099059" y="4549254"/>
            <a:chExt cx="1189680" cy="1178256"/>
          </a:xfrm>
        </p:grpSpPr>
        <p:sp>
          <p:nvSpPr>
            <p:cNvPr id="12" name="Rectangle 11">
              <a:extLst>
                <a:ext uri="{FF2B5EF4-FFF2-40B4-BE49-F238E27FC236}">
                  <a16:creationId xmlns:a16="http://schemas.microsoft.com/office/drawing/2014/main" id="{3C6A2E16-5020-46F6-A344-F800A9727887}"/>
                </a:ext>
              </a:extLst>
            </p:cNvPr>
            <p:cNvSpPr/>
            <p:nvPr/>
          </p:nvSpPr>
          <p:spPr>
            <a:xfrm>
              <a:off x="7101384" y="4549254"/>
              <a:ext cx="1187355" cy="1178256"/>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E72789D1-7082-43D4-9F4A-F670366E7C3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99059" y="4570755"/>
              <a:ext cx="1188020" cy="1146355"/>
            </a:xfrm>
            <a:prstGeom prst="rect">
              <a:avLst/>
            </a:prstGeom>
          </p:spPr>
        </p:pic>
      </p:grpSp>
    </p:spTree>
    <p:custDataLst>
      <p:tags r:id="rId1"/>
    </p:custDataLst>
    <p:extLst>
      <p:ext uri="{BB962C8B-B14F-4D97-AF65-F5344CB8AC3E}">
        <p14:creationId xmlns:p14="http://schemas.microsoft.com/office/powerpoint/2010/main" val="75986431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FAC7833-4416-4794-868C-286A1F2F61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43584" y="1828799"/>
            <a:ext cx="5486400" cy="4114800"/>
          </a:xfrm>
          <a:prstGeom prst="rect">
            <a:avLst/>
          </a:prstGeom>
        </p:spPr>
      </p:pic>
      <p:sp>
        <p:nvSpPr>
          <p:cNvPr id="14" name="TextBox 13"/>
          <p:cNvSpPr txBox="1"/>
          <p:nvPr/>
        </p:nvSpPr>
        <p:spPr>
          <a:xfrm>
            <a:off x="1185694" y="5948126"/>
            <a:ext cx="7465326" cy="923330"/>
          </a:xfrm>
          <a:prstGeom prst="rect">
            <a:avLst/>
          </a:prstGeom>
          <a:noFill/>
        </p:spPr>
        <p:txBody>
          <a:bodyPr wrap="square" rtlCol="0">
            <a:spAutoFit/>
          </a:bodyPr>
          <a:lstStyle/>
          <a:p>
            <a:r>
              <a:rPr lang="en-US" dirty="0">
                <a:cs typeface="Calibri" panose="020F0502020204030204" pitchFamily="34" charset="0"/>
              </a:rPr>
              <a:t>Within 20 minutes of first </a:t>
            </a:r>
            <a:r>
              <a:rPr lang="en-US" dirty="0" smtClean="0">
                <a:cs typeface="Calibri" panose="020F0502020204030204" pitchFamily="34" charset="0"/>
              </a:rPr>
              <a:t>becoming apparent, </a:t>
            </a:r>
            <a:r>
              <a:rPr lang="en-US" dirty="0">
                <a:cs typeface="Calibri" panose="020F0502020204030204" pitchFamily="34" charset="0"/>
              </a:rPr>
              <a:t>the fire has grown markedly and saturated the sensor</a:t>
            </a:r>
          </a:p>
          <a:p>
            <a:endParaRPr lang="en-US" dirty="0"/>
          </a:p>
        </p:txBody>
      </p:sp>
      <p:sp>
        <p:nvSpPr>
          <p:cNvPr id="18" name="TextBox 17"/>
          <p:cNvSpPr txBox="1"/>
          <p:nvPr/>
        </p:nvSpPr>
        <p:spPr>
          <a:xfrm>
            <a:off x="1828800" y="3557721"/>
            <a:ext cx="963725" cy="369332"/>
          </a:xfrm>
          <a:prstGeom prst="rect">
            <a:avLst/>
          </a:prstGeom>
          <a:noFill/>
        </p:spPr>
        <p:txBody>
          <a:bodyPr wrap="none" rtlCol="0">
            <a:spAutoFit/>
          </a:bodyPr>
          <a:lstStyle/>
          <a:p>
            <a:r>
              <a:rPr lang="en-US" dirty="0" smtClean="0">
                <a:solidFill>
                  <a:srgbClr val="FF0000"/>
                </a:solidFill>
              </a:rPr>
              <a:t>0.64 </a:t>
            </a:r>
            <a:r>
              <a:rPr lang="en-US" dirty="0" smtClean="0">
                <a:solidFill>
                  <a:srgbClr val="FF0000"/>
                </a:solidFill>
                <a:latin typeface="Symbol" panose="05050102010706020507" pitchFamily="18" charset="2"/>
              </a:rPr>
              <a:t>m</a:t>
            </a:r>
            <a:r>
              <a:rPr lang="en-US" dirty="0" smtClean="0">
                <a:solidFill>
                  <a:srgbClr val="FF0000"/>
                </a:solidFill>
              </a:rPr>
              <a:t>m</a:t>
            </a:r>
            <a:endParaRPr lang="en-US" dirty="0">
              <a:solidFill>
                <a:srgbClr val="FF0000"/>
              </a:solidFill>
            </a:endParaRPr>
          </a:p>
        </p:txBody>
      </p:sp>
      <p:sp>
        <p:nvSpPr>
          <p:cNvPr id="21" name="TextBox 20"/>
          <p:cNvSpPr txBox="1"/>
          <p:nvPr/>
        </p:nvSpPr>
        <p:spPr>
          <a:xfrm>
            <a:off x="4648087" y="3557016"/>
            <a:ext cx="846707" cy="369332"/>
          </a:xfrm>
          <a:prstGeom prst="rect">
            <a:avLst/>
          </a:prstGeom>
          <a:noFill/>
        </p:spPr>
        <p:txBody>
          <a:bodyPr wrap="none" rtlCol="0">
            <a:spAutoFit/>
          </a:bodyPr>
          <a:lstStyle/>
          <a:p>
            <a:r>
              <a:rPr lang="en-US" dirty="0" smtClean="0"/>
              <a:t>3.9 </a:t>
            </a:r>
            <a:r>
              <a:rPr lang="en-US" dirty="0" smtClean="0">
                <a:latin typeface="Symbol" panose="05050102010706020507" pitchFamily="18" charset="2"/>
              </a:rPr>
              <a:t>m</a:t>
            </a:r>
            <a:r>
              <a:rPr lang="en-US" dirty="0" smtClean="0"/>
              <a:t>m</a:t>
            </a:r>
            <a:endParaRPr lang="en-US" dirty="0"/>
          </a:p>
        </p:txBody>
      </p:sp>
      <p:sp>
        <p:nvSpPr>
          <p:cNvPr id="22" name="TextBox 21"/>
          <p:cNvSpPr txBox="1"/>
          <p:nvPr/>
        </p:nvSpPr>
        <p:spPr>
          <a:xfrm>
            <a:off x="1887308" y="5574268"/>
            <a:ext cx="963725" cy="369332"/>
          </a:xfrm>
          <a:prstGeom prst="rect">
            <a:avLst/>
          </a:prstGeom>
          <a:noFill/>
        </p:spPr>
        <p:txBody>
          <a:bodyPr wrap="none" rtlCol="0">
            <a:spAutoFit/>
          </a:bodyPr>
          <a:lstStyle/>
          <a:p>
            <a:r>
              <a:rPr lang="en-US" dirty="0" smtClean="0"/>
              <a:t>11.2 </a:t>
            </a:r>
            <a:r>
              <a:rPr lang="en-US" dirty="0" smtClean="0">
                <a:latin typeface="Symbol" panose="05050102010706020507" pitchFamily="18" charset="2"/>
              </a:rPr>
              <a:t>m</a:t>
            </a:r>
            <a:r>
              <a:rPr lang="en-US" dirty="0" smtClean="0"/>
              <a:t>m</a:t>
            </a:r>
            <a:endParaRPr lang="en-US" dirty="0"/>
          </a:p>
        </p:txBody>
      </p:sp>
      <p:sp>
        <p:nvSpPr>
          <p:cNvPr id="23" name="TextBox 22">
            <a:extLst>
              <a:ext uri="{FF2B5EF4-FFF2-40B4-BE49-F238E27FC236}">
                <a16:creationId xmlns:a16="http://schemas.microsoft.com/office/drawing/2014/main" id="{7ABC0F3A-E89A-4FB9-BD58-65548BD3DE77}"/>
              </a:ext>
            </a:extLst>
          </p:cNvPr>
          <p:cNvSpPr txBox="1"/>
          <p:nvPr/>
        </p:nvSpPr>
        <p:spPr>
          <a:xfrm>
            <a:off x="2310662" y="2081048"/>
            <a:ext cx="1573941" cy="1323439"/>
          </a:xfrm>
          <a:prstGeom prst="rect">
            <a:avLst/>
          </a:prstGeom>
          <a:solidFill>
            <a:schemeClr val="bg1">
              <a:lumMod val="85000"/>
            </a:schemeClr>
          </a:solidFill>
        </p:spPr>
        <p:txBody>
          <a:bodyPr wrap="square" rtlCol="0">
            <a:spAutoFit/>
          </a:bodyPr>
          <a:lstStyle/>
          <a:p>
            <a:pPr algn="ctr"/>
            <a:r>
              <a:rPr lang="en-US" sz="2000" dirty="0" smtClean="0">
                <a:cs typeface="Calibri" panose="020F0502020204030204" pitchFamily="34" charset="0"/>
              </a:rPr>
              <a:t>10</a:t>
            </a:r>
            <a:r>
              <a:rPr lang="en-US" sz="2000" b="0" i="0" dirty="0" smtClean="0">
                <a:cs typeface="Calibri" panose="020F0502020204030204" pitchFamily="34" charset="0"/>
              </a:rPr>
              <a:t>:02 </a:t>
            </a:r>
            <a:r>
              <a:rPr lang="en-US" sz="2000" b="0" i="0" dirty="0">
                <a:cs typeface="Calibri" panose="020F0502020204030204" pitchFamily="34" charset="0"/>
              </a:rPr>
              <a:t>PDT</a:t>
            </a:r>
          </a:p>
          <a:p>
            <a:pPr algn="ctr"/>
            <a:r>
              <a:rPr lang="en-US" sz="2000" b="0" i="0" dirty="0" smtClean="0">
                <a:cs typeface="Calibri" panose="020F0502020204030204" pitchFamily="34" charset="0"/>
              </a:rPr>
              <a:t>(5:02 </a:t>
            </a:r>
            <a:r>
              <a:rPr lang="en-US" sz="2000" b="0" i="0" dirty="0">
                <a:cs typeface="Calibri" panose="020F0502020204030204" pitchFamily="34" charset="0"/>
              </a:rPr>
              <a:t>UTC) October 8, 2017</a:t>
            </a:r>
          </a:p>
        </p:txBody>
      </p:sp>
      <p:grpSp>
        <p:nvGrpSpPr>
          <p:cNvPr id="12" name="Group 11">
            <a:extLst>
              <a:ext uri="{FF2B5EF4-FFF2-40B4-BE49-F238E27FC236}">
                <a16:creationId xmlns:a16="http://schemas.microsoft.com/office/drawing/2014/main" id="{DC98E5A3-C510-4151-910B-276A05FF78C6}"/>
              </a:ext>
            </a:extLst>
          </p:cNvPr>
          <p:cNvGrpSpPr/>
          <p:nvPr/>
        </p:nvGrpSpPr>
        <p:grpSpPr>
          <a:xfrm>
            <a:off x="6794920" y="2774747"/>
            <a:ext cx="2301781" cy="2186584"/>
            <a:chOff x="7099059" y="4549254"/>
            <a:chExt cx="1189680" cy="1178256"/>
          </a:xfrm>
        </p:grpSpPr>
        <p:sp>
          <p:nvSpPr>
            <p:cNvPr id="13" name="Rectangle 12">
              <a:extLst>
                <a:ext uri="{FF2B5EF4-FFF2-40B4-BE49-F238E27FC236}">
                  <a16:creationId xmlns:a16="http://schemas.microsoft.com/office/drawing/2014/main" id="{3C6A2E16-5020-46F6-A344-F800A9727887}"/>
                </a:ext>
              </a:extLst>
            </p:cNvPr>
            <p:cNvSpPr/>
            <p:nvPr/>
          </p:nvSpPr>
          <p:spPr>
            <a:xfrm>
              <a:off x="7101384" y="4549254"/>
              <a:ext cx="1187355" cy="1178256"/>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E72789D1-7082-43D4-9F4A-F670366E7C3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99059" y="4570755"/>
              <a:ext cx="1188020" cy="1146355"/>
            </a:xfrm>
            <a:prstGeom prst="rect">
              <a:avLst/>
            </a:prstGeom>
          </p:spPr>
        </p:pic>
      </p:grpSp>
    </p:spTree>
    <p:custDataLst>
      <p:tags r:id="rId1"/>
    </p:custDataLst>
    <p:extLst>
      <p:ext uri="{BB962C8B-B14F-4D97-AF65-F5344CB8AC3E}">
        <p14:creationId xmlns:p14="http://schemas.microsoft.com/office/powerpoint/2010/main" val="359855148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161C7C7-34AB-4E7F-93E4-9B567F85801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7151" y="2009942"/>
            <a:ext cx="4114800" cy="2151354"/>
          </a:xfrm>
          <a:prstGeom prst="rect">
            <a:avLst/>
          </a:prstGeom>
        </p:spPr>
      </p:pic>
      <p:pic>
        <p:nvPicPr>
          <p:cNvPr id="3" name="Picture 2">
            <a:extLst>
              <a:ext uri="{FF2B5EF4-FFF2-40B4-BE49-F238E27FC236}">
                <a16:creationId xmlns:a16="http://schemas.microsoft.com/office/drawing/2014/main" id="{C9A4EC01-ED01-4AE8-AEE0-2817D4051EF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13447" y="2009943"/>
            <a:ext cx="4114800" cy="2151353"/>
          </a:xfrm>
          <a:prstGeom prst="rect">
            <a:avLst/>
          </a:prstGeom>
        </p:spPr>
      </p:pic>
      <p:sp>
        <p:nvSpPr>
          <p:cNvPr id="4" name="TextBox 3">
            <a:extLst>
              <a:ext uri="{FF2B5EF4-FFF2-40B4-BE49-F238E27FC236}">
                <a16:creationId xmlns:a16="http://schemas.microsoft.com/office/drawing/2014/main" id="{E00DD901-24A0-4462-BA24-104446CDF76D}"/>
              </a:ext>
            </a:extLst>
          </p:cNvPr>
          <p:cNvSpPr txBox="1"/>
          <p:nvPr/>
        </p:nvSpPr>
        <p:spPr>
          <a:xfrm>
            <a:off x="5874507" y="4154196"/>
            <a:ext cx="1549720" cy="369332"/>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chemeClr val="tx1"/>
                </a:solidFill>
                <a:effectLst/>
                <a:uLnTx/>
                <a:uFillTx/>
                <a:latin typeface="Franklin Gothic Medium" panose="020B0603020102020204" pitchFamily="34" charset="0"/>
                <a:ea typeface="+mn-ea"/>
                <a:cs typeface="+mn-cs"/>
              </a:rPr>
              <a:t>16:50:22 UTC</a:t>
            </a:r>
          </a:p>
        </p:txBody>
      </p:sp>
      <p:sp>
        <p:nvSpPr>
          <p:cNvPr id="5" name="TextBox 4">
            <a:extLst>
              <a:ext uri="{FF2B5EF4-FFF2-40B4-BE49-F238E27FC236}">
                <a16:creationId xmlns:a16="http://schemas.microsoft.com/office/drawing/2014/main" id="{9669E0F3-EDCE-4225-963B-7606BD86F835}"/>
              </a:ext>
            </a:extLst>
          </p:cNvPr>
          <p:cNvSpPr txBox="1"/>
          <p:nvPr/>
        </p:nvSpPr>
        <p:spPr>
          <a:xfrm>
            <a:off x="1719775" y="4158859"/>
            <a:ext cx="1549720" cy="369332"/>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chemeClr val="tx1"/>
                </a:solidFill>
                <a:effectLst/>
                <a:uLnTx/>
                <a:uFillTx/>
                <a:latin typeface="Franklin Gothic Medium" panose="020B0603020102020204" pitchFamily="34" charset="0"/>
                <a:ea typeface="+mn-ea"/>
                <a:cs typeface="+mn-cs"/>
              </a:rPr>
              <a:t>16:42:22 UTC</a:t>
            </a:r>
          </a:p>
        </p:txBody>
      </p:sp>
      <p:sp>
        <p:nvSpPr>
          <p:cNvPr id="6" name="Oval 5">
            <a:extLst>
              <a:ext uri="{FF2B5EF4-FFF2-40B4-BE49-F238E27FC236}">
                <a16:creationId xmlns:a16="http://schemas.microsoft.com/office/drawing/2014/main" id="{A46535E0-CFC9-4E39-B7CB-179FCEEA2281}"/>
              </a:ext>
            </a:extLst>
          </p:cNvPr>
          <p:cNvSpPr/>
          <p:nvPr/>
        </p:nvSpPr>
        <p:spPr>
          <a:xfrm>
            <a:off x="8029916" y="2469700"/>
            <a:ext cx="685800" cy="514350"/>
          </a:xfrm>
          <a:prstGeom prst="ellipse">
            <a:avLst/>
          </a:prstGeom>
          <a:no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Tahoma"/>
              <a:ea typeface="+mn-ea"/>
              <a:cs typeface="+mn-cs"/>
            </a:endParaRPr>
          </a:p>
        </p:txBody>
      </p:sp>
      <p:sp>
        <p:nvSpPr>
          <p:cNvPr id="7" name="Oval 6">
            <a:extLst>
              <a:ext uri="{FF2B5EF4-FFF2-40B4-BE49-F238E27FC236}">
                <a16:creationId xmlns:a16="http://schemas.microsoft.com/office/drawing/2014/main" id="{A4D3F140-7E6F-4983-893A-74C72EE34B53}"/>
              </a:ext>
            </a:extLst>
          </p:cNvPr>
          <p:cNvSpPr/>
          <p:nvPr/>
        </p:nvSpPr>
        <p:spPr>
          <a:xfrm>
            <a:off x="1265352" y="3226162"/>
            <a:ext cx="685800" cy="514350"/>
          </a:xfrm>
          <a:prstGeom prst="ellipse">
            <a:avLst/>
          </a:prstGeom>
          <a:no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Tahoma"/>
              <a:ea typeface="+mn-ea"/>
              <a:cs typeface="+mn-cs"/>
            </a:endParaRPr>
          </a:p>
        </p:txBody>
      </p:sp>
      <p:sp>
        <p:nvSpPr>
          <p:cNvPr id="8" name="TextBox 7">
            <a:extLst>
              <a:ext uri="{FF2B5EF4-FFF2-40B4-BE49-F238E27FC236}">
                <a16:creationId xmlns:a16="http://schemas.microsoft.com/office/drawing/2014/main" id="{C65BCF6F-7875-4355-9E9D-07C33ABD5A95}"/>
              </a:ext>
            </a:extLst>
          </p:cNvPr>
          <p:cNvSpPr txBox="1"/>
          <p:nvPr/>
        </p:nvSpPr>
        <p:spPr>
          <a:xfrm>
            <a:off x="2118597" y="4528191"/>
            <a:ext cx="5761064" cy="369332"/>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chemeClr val="tx1"/>
                </a:solidFill>
                <a:effectLst/>
                <a:uLnTx/>
                <a:uFillTx/>
                <a:latin typeface="Franklin Gothic Medium" panose="020B0603020102020204" pitchFamily="34" charset="0"/>
                <a:ea typeface="+mn-ea"/>
                <a:cs typeface="+mn-cs"/>
              </a:rPr>
              <a:t>Oklahoma, 6 March 2018, </a:t>
            </a:r>
            <a:r>
              <a:rPr kumimoji="0" lang="en-US" sz="1800" b="1" i="0" u="none" strike="noStrike" kern="1200" cap="none" spc="0" normalizeH="0" baseline="0" noProof="0" dirty="0" smtClean="0">
                <a:ln>
                  <a:noFill/>
                </a:ln>
                <a:solidFill>
                  <a:schemeClr val="tx1"/>
                </a:solidFill>
                <a:effectLst/>
                <a:uLnTx/>
                <a:uFillTx/>
                <a:latin typeface="Franklin Gothic Medium" panose="020B0603020102020204" pitchFamily="34" charset="0"/>
                <a:ea typeface="+mn-ea"/>
                <a:cs typeface="+mn-cs"/>
              </a:rPr>
              <a:t>imagery from 1-minute scans</a:t>
            </a:r>
            <a:endParaRPr kumimoji="0" lang="en-US" sz="1800" b="1" i="0" u="none" strike="noStrike" kern="1200" cap="none" spc="0" normalizeH="0" baseline="0" noProof="0" dirty="0">
              <a:ln>
                <a:noFill/>
              </a:ln>
              <a:solidFill>
                <a:schemeClr val="tx1"/>
              </a:solidFill>
              <a:effectLst/>
              <a:uLnTx/>
              <a:uFillTx/>
              <a:latin typeface="Franklin Gothic Medium" panose="020B0603020102020204" pitchFamily="34" charset="0"/>
              <a:ea typeface="+mn-ea"/>
              <a:cs typeface="+mn-cs"/>
            </a:endParaRPr>
          </a:p>
        </p:txBody>
      </p:sp>
      <p:sp>
        <p:nvSpPr>
          <p:cNvPr id="9" name="Title 8"/>
          <p:cNvSpPr>
            <a:spLocks noGrp="1"/>
          </p:cNvSpPr>
          <p:nvPr>
            <p:ph type="title"/>
          </p:nvPr>
        </p:nvSpPr>
        <p:spPr/>
        <p:txBody>
          <a:bodyPr/>
          <a:lstStyle/>
          <a:p>
            <a:r>
              <a:rPr lang="en-US" sz="3200" dirty="0" smtClean="0"/>
              <a:t>3.9 </a:t>
            </a:r>
            <a:r>
              <a:rPr lang="en-US" sz="3200" b="1" dirty="0" smtClean="0">
                <a:latin typeface="Symbol" panose="05050102010706020507" pitchFamily="18" charset="2"/>
              </a:rPr>
              <a:t>m</a:t>
            </a:r>
            <a:r>
              <a:rPr lang="en-US" sz="3200" dirty="0" smtClean="0"/>
              <a:t>m channel is very sensitive!</a:t>
            </a:r>
            <a:endParaRPr lang="en-US" sz="3200" dirty="0"/>
          </a:p>
        </p:txBody>
      </p:sp>
      <p:sp>
        <p:nvSpPr>
          <p:cNvPr id="10" name="TextBox 9"/>
          <p:cNvSpPr txBox="1"/>
          <p:nvPr/>
        </p:nvSpPr>
        <p:spPr>
          <a:xfrm>
            <a:off x="1608252" y="5092263"/>
            <a:ext cx="6605582" cy="1754326"/>
          </a:xfrm>
          <a:prstGeom prst="rect">
            <a:avLst/>
          </a:prstGeom>
          <a:noFill/>
        </p:spPr>
        <p:txBody>
          <a:bodyPr wrap="square" rtlCol="0">
            <a:spAutoFit/>
          </a:bodyPr>
          <a:lstStyle/>
          <a:p>
            <a:r>
              <a:rPr lang="en-US" dirty="0">
                <a:latin typeface="Franklin Gothic Medium" panose="020B0603020102020204" pitchFamily="34" charset="0"/>
              </a:rPr>
              <a:t>Two fires: a larger one in the lower left that barely reaches the minimum threshold for quantitative detection, and the </a:t>
            </a:r>
            <a:r>
              <a:rPr lang="en-US" dirty="0" smtClean="0">
                <a:latin typeface="Franklin Gothic Medium" panose="020B0603020102020204" pitchFamily="34" charset="0"/>
              </a:rPr>
              <a:t>single structure </a:t>
            </a:r>
            <a:r>
              <a:rPr lang="en-US" dirty="0">
                <a:latin typeface="Franklin Gothic Medium" panose="020B0603020102020204" pitchFamily="34" charset="0"/>
              </a:rPr>
              <a:t>fire in the upper right that exceeds background by ~ 1 </a:t>
            </a:r>
            <a:r>
              <a:rPr lang="en-US" dirty="0" smtClean="0">
                <a:latin typeface="Franklin Gothic Medium" panose="020B0603020102020204" pitchFamily="34" charset="0"/>
              </a:rPr>
              <a:t>K:  it was not strong enough for quantitative detection.</a:t>
            </a:r>
          </a:p>
          <a:p>
            <a:r>
              <a:rPr lang="en-US" dirty="0" smtClean="0">
                <a:latin typeface="Franklin Gothic Medium" panose="020B0603020102020204" pitchFamily="34" charset="0"/>
              </a:rPr>
              <a:t>If you know the background, and tweak the enhancement, you might see the fires before FDCA does</a:t>
            </a:r>
            <a:endParaRPr lang="en-US" dirty="0"/>
          </a:p>
        </p:txBody>
      </p:sp>
    </p:spTree>
    <p:custDataLst>
      <p:tags r:id="rId1"/>
    </p:custDataLst>
    <p:extLst>
      <p:ext uri="{BB962C8B-B14F-4D97-AF65-F5344CB8AC3E}">
        <p14:creationId xmlns:p14="http://schemas.microsoft.com/office/powerpoint/2010/main" val="304039451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P:\NWA JOM Submission\Figure6_sample.pn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47465" y="1600200"/>
            <a:ext cx="5943600" cy="4972050"/>
          </a:xfrm>
          <a:prstGeom prst="rect">
            <a:avLst/>
          </a:prstGeom>
          <a:noFill/>
          <a:ln>
            <a:noFill/>
          </a:ln>
        </p:spPr>
      </p:pic>
      <p:sp>
        <p:nvSpPr>
          <p:cNvPr id="2" name="TextBox 1"/>
          <p:cNvSpPr txBox="1"/>
          <p:nvPr/>
        </p:nvSpPr>
        <p:spPr>
          <a:xfrm>
            <a:off x="1362812" y="1600199"/>
            <a:ext cx="2218588" cy="4937760"/>
          </a:xfrm>
          <a:prstGeom prst="rect">
            <a:avLst/>
          </a:prstGeom>
          <a:solidFill>
            <a:schemeClr val="bg1">
              <a:lumMod val="75000"/>
            </a:schemeClr>
          </a:solidFill>
        </p:spPr>
        <p:txBody>
          <a:bodyPr wrap="square" rtlCol="0">
            <a:spAutoFit/>
          </a:bodyPr>
          <a:lstStyle/>
          <a:p>
            <a:endParaRPr lang="en-US" dirty="0" smtClean="0"/>
          </a:p>
          <a:p>
            <a:r>
              <a:rPr lang="en-US" dirty="0" smtClean="0"/>
              <a:t>The graphs at right show one-minute brightness temperature traces (in blue) along with 5-minute values (in red).  For rapidly-evolving fires, 5-minute imagery can miss changes, but FDCA values are not computed for MESO sectors with 1-minute information.</a:t>
            </a:r>
          </a:p>
          <a:p>
            <a:endParaRPr lang="en-US" dirty="0"/>
          </a:p>
          <a:p>
            <a:pPr algn="ctr"/>
            <a:r>
              <a:rPr lang="en-US" dirty="0" smtClean="0"/>
              <a:t>(</a:t>
            </a:r>
            <a:r>
              <a:rPr lang="en-US" dirty="0" smtClean="0">
                <a:hlinkClick r:id="rId5"/>
              </a:rPr>
              <a:t>Source</a:t>
            </a:r>
            <a:r>
              <a:rPr lang="en-US" dirty="0" smtClean="0"/>
              <a:t>)</a:t>
            </a:r>
            <a:endParaRPr lang="en-US" dirty="0"/>
          </a:p>
        </p:txBody>
      </p:sp>
      <p:sp>
        <p:nvSpPr>
          <p:cNvPr id="3" name="TextBox 2"/>
          <p:cNvSpPr txBox="1"/>
          <p:nvPr/>
        </p:nvSpPr>
        <p:spPr>
          <a:xfrm>
            <a:off x="7391400" y="2133600"/>
            <a:ext cx="1572033" cy="369332"/>
          </a:xfrm>
          <a:prstGeom prst="rect">
            <a:avLst/>
          </a:prstGeom>
          <a:noFill/>
        </p:spPr>
        <p:txBody>
          <a:bodyPr wrap="none" rtlCol="0">
            <a:spAutoFit/>
          </a:bodyPr>
          <a:lstStyle/>
          <a:p>
            <a:r>
              <a:rPr lang="en-US" dirty="0" smtClean="0">
                <a:solidFill>
                  <a:schemeClr val="accent5">
                    <a:lumMod val="75000"/>
                  </a:schemeClr>
                </a:solidFill>
              </a:rPr>
              <a:t>1-minute trace</a:t>
            </a:r>
          </a:p>
        </p:txBody>
      </p:sp>
      <p:cxnSp>
        <p:nvCxnSpPr>
          <p:cNvPr id="13" name="Straight Arrow Connector 12"/>
          <p:cNvCxnSpPr>
            <a:stCxn id="3" idx="1"/>
          </p:cNvCxnSpPr>
          <p:nvPr/>
        </p:nvCxnSpPr>
        <p:spPr>
          <a:xfrm flipH="1">
            <a:off x="6400800" y="2318266"/>
            <a:ext cx="990600" cy="27253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stCxn id="3" idx="1"/>
          </p:cNvCxnSpPr>
          <p:nvPr/>
        </p:nvCxnSpPr>
        <p:spPr>
          <a:xfrm flipH="1">
            <a:off x="6896100" y="2318266"/>
            <a:ext cx="495300" cy="175081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7418696" y="2450068"/>
            <a:ext cx="1678858" cy="369332"/>
          </a:xfrm>
          <a:prstGeom prst="rect">
            <a:avLst/>
          </a:prstGeom>
          <a:noFill/>
        </p:spPr>
        <p:txBody>
          <a:bodyPr wrap="none" rtlCol="0">
            <a:spAutoFit/>
          </a:bodyPr>
          <a:lstStyle/>
          <a:p>
            <a:r>
              <a:rPr lang="en-US" dirty="0" smtClean="0">
                <a:solidFill>
                  <a:srgbClr val="FF0000"/>
                </a:solidFill>
              </a:rPr>
              <a:t>5-minute points</a:t>
            </a:r>
          </a:p>
        </p:txBody>
      </p:sp>
      <p:sp>
        <p:nvSpPr>
          <p:cNvPr id="9" name="Title 8"/>
          <p:cNvSpPr>
            <a:spLocks noGrp="1"/>
          </p:cNvSpPr>
          <p:nvPr>
            <p:ph type="title"/>
          </p:nvPr>
        </p:nvSpPr>
        <p:spPr/>
        <p:txBody>
          <a:bodyPr/>
          <a:lstStyle/>
          <a:p>
            <a:r>
              <a:rPr lang="en-US" sz="3200" dirty="0" smtClean="0"/>
              <a:t>1-minute data monitors the quick changes in fires that occur</a:t>
            </a:r>
            <a:endParaRPr lang="en-US" sz="3200" dirty="0"/>
          </a:p>
        </p:txBody>
      </p:sp>
    </p:spTree>
    <p:custDataLst>
      <p:tags r:id="rId1"/>
    </p:custDataLst>
    <p:extLst>
      <p:ext uri="{BB962C8B-B14F-4D97-AF65-F5344CB8AC3E}">
        <p14:creationId xmlns:p14="http://schemas.microsoft.com/office/powerpoint/2010/main" val="245180023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ways to detect fires</a:t>
            </a:r>
            <a:endParaRPr lang="en-US" dirty="0"/>
          </a:p>
        </p:txBody>
      </p:sp>
      <p:sp>
        <p:nvSpPr>
          <p:cNvPr id="3" name="Content Placeholder 2"/>
          <p:cNvSpPr>
            <a:spLocks noGrp="1"/>
          </p:cNvSpPr>
          <p:nvPr>
            <p:ph idx="1"/>
          </p:nvPr>
        </p:nvSpPr>
        <p:spPr>
          <a:xfrm>
            <a:off x="1373624" y="1417638"/>
            <a:ext cx="7313175" cy="5257800"/>
          </a:xfrm>
        </p:spPr>
        <p:txBody>
          <a:bodyPr>
            <a:normAutofit/>
          </a:bodyPr>
          <a:lstStyle/>
          <a:p>
            <a:r>
              <a:rPr lang="en-US" dirty="0" smtClean="0"/>
              <a:t>‘Fire RGB’</a:t>
            </a:r>
          </a:p>
          <a:p>
            <a:pPr lvl="1"/>
            <a:r>
              <a:rPr lang="en-US" dirty="0" smtClean="0"/>
              <a:t>Red:  3.9 </a:t>
            </a:r>
            <a:r>
              <a:rPr lang="en-US" dirty="0" smtClean="0">
                <a:latin typeface="Symbol" panose="05050102010706020507" pitchFamily="18" charset="2"/>
              </a:rPr>
              <a:t>m</a:t>
            </a:r>
            <a:r>
              <a:rPr lang="en-US" dirty="0" smtClean="0"/>
              <a:t>m  ; Green:  2.25 </a:t>
            </a:r>
            <a:r>
              <a:rPr lang="en-US" dirty="0">
                <a:latin typeface="Symbol" panose="05050102010706020507" pitchFamily="18" charset="2"/>
              </a:rPr>
              <a:t>m</a:t>
            </a:r>
            <a:r>
              <a:rPr lang="en-US" dirty="0"/>
              <a:t>m</a:t>
            </a:r>
            <a:r>
              <a:rPr lang="en-US" dirty="0" smtClean="0"/>
              <a:t> ;  Blue:  1.61 </a:t>
            </a:r>
            <a:r>
              <a:rPr lang="en-US" dirty="0" smtClean="0">
                <a:latin typeface="Symbol" panose="05050102010706020507" pitchFamily="18" charset="2"/>
              </a:rPr>
              <a:t>m</a:t>
            </a:r>
            <a:r>
              <a:rPr lang="en-US" dirty="0" smtClean="0"/>
              <a:t>m</a:t>
            </a:r>
          </a:p>
          <a:p>
            <a:pPr lvl="1"/>
            <a:r>
              <a:rPr lang="en-US" dirty="0" smtClean="0"/>
              <a:t>Fire starts:  Mostly 3.9 </a:t>
            </a:r>
            <a:r>
              <a:rPr lang="en-US" dirty="0">
                <a:latin typeface="Symbol" panose="05050102010706020507" pitchFamily="18" charset="2"/>
              </a:rPr>
              <a:t>m</a:t>
            </a:r>
            <a:r>
              <a:rPr lang="en-US" dirty="0"/>
              <a:t>m</a:t>
            </a:r>
            <a:r>
              <a:rPr lang="en-US" dirty="0" smtClean="0"/>
              <a:t> emissions, red pixel</a:t>
            </a:r>
          </a:p>
          <a:p>
            <a:pPr lvl="1"/>
            <a:r>
              <a:rPr lang="en-US" dirty="0" smtClean="0"/>
              <a:t>Fire intensifies, getting warmer:  more 2.2 </a:t>
            </a:r>
            <a:r>
              <a:rPr lang="en-US" dirty="0">
                <a:latin typeface="Symbol" panose="05050102010706020507" pitchFamily="18" charset="2"/>
              </a:rPr>
              <a:t>m</a:t>
            </a:r>
            <a:r>
              <a:rPr lang="en-US" dirty="0"/>
              <a:t>m </a:t>
            </a:r>
            <a:r>
              <a:rPr lang="en-US" dirty="0" smtClean="0"/>
              <a:t>emissions, pixel changes from red to orange to yellow</a:t>
            </a:r>
          </a:p>
          <a:p>
            <a:pPr lvl="1"/>
            <a:r>
              <a:rPr lang="en-US" dirty="0" smtClean="0"/>
              <a:t>Fire gets even hotter:  more 1.6 </a:t>
            </a:r>
            <a:r>
              <a:rPr lang="en-US" dirty="0">
                <a:latin typeface="Symbol" panose="05050102010706020507" pitchFamily="18" charset="2"/>
              </a:rPr>
              <a:t>m</a:t>
            </a:r>
            <a:r>
              <a:rPr lang="en-US" dirty="0"/>
              <a:t>m</a:t>
            </a:r>
            <a:r>
              <a:rPr lang="en-US" dirty="0" smtClean="0"/>
              <a:t> emissions, pixel changes from yellow to white</a:t>
            </a:r>
          </a:p>
          <a:p>
            <a:r>
              <a:rPr lang="en-US" dirty="0" smtClean="0"/>
              <a:t>Smoke in the visible (‘Blue’ band – 0.47 </a:t>
            </a:r>
            <a:r>
              <a:rPr lang="en-US" dirty="0" smtClean="0">
                <a:latin typeface="Symbol" panose="05050102010706020507" pitchFamily="18" charset="2"/>
              </a:rPr>
              <a:t>m</a:t>
            </a:r>
            <a:r>
              <a:rPr lang="en-US" dirty="0" smtClean="0"/>
              <a:t>m – is better able to distinguish </a:t>
            </a:r>
            <a:r>
              <a:rPr lang="en-US" smtClean="0"/>
              <a:t>scattering phenomena)</a:t>
            </a:r>
            <a:endParaRPr lang="en-US" dirty="0" smtClean="0"/>
          </a:p>
          <a:p>
            <a:r>
              <a:rPr lang="en-US" dirty="0" smtClean="0"/>
              <a:t>Polar orbiting satellites (Much better spatial resolution, but temporal resolution can be a challenge)</a:t>
            </a:r>
          </a:p>
          <a:p>
            <a:pPr lvl="1"/>
            <a:r>
              <a:rPr lang="en-US" dirty="0" smtClean="0"/>
              <a:t>Suomi-NPP and NOAA-20</a:t>
            </a:r>
          </a:p>
          <a:p>
            <a:pPr lvl="1"/>
            <a:r>
              <a:rPr lang="en-US" dirty="0" smtClean="0"/>
              <a:t>Horizontal Resolution down to 375 m!</a:t>
            </a:r>
            <a:endParaRPr lang="en-US" dirty="0"/>
          </a:p>
        </p:txBody>
      </p:sp>
    </p:spTree>
    <p:custDataLst>
      <p:tags r:id="rId1"/>
    </p:custDataLst>
    <p:extLst>
      <p:ext uri="{BB962C8B-B14F-4D97-AF65-F5344CB8AC3E}">
        <p14:creationId xmlns:p14="http://schemas.microsoft.com/office/powerpoint/2010/main" val="315274541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Land Surface Characteristics / Snow in this training</a:t>
            </a:r>
            <a:endParaRPr lang="en-US" dirty="0"/>
          </a:p>
        </p:txBody>
      </p:sp>
      <p:sp>
        <p:nvSpPr>
          <p:cNvPr id="3" name="Content Placeholder 2"/>
          <p:cNvSpPr>
            <a:spLocks noGrp="1"/>
          </p:cNvSpPr>
          <p:nvPr>
            <p:ph idx="1"/>
          </p:nvPr>
        </p:nvSpPr>
        <p:spPr>
          <a:xfrm>
            <a:off x="1229710" y="1600200"/>
            <a:ext cx="7725104" cy="4525963"/>
          </a:xfrm>
        </p:spPr>
        <p:txBody>
          <a:bodyPr>
            <a:normAutofit/>
          </a:bodyPr>
          <a:lstStyle/>
          <a:p>
            <a:endParaRPr lang="en-US" dirty="0" smtClean="0"/>
          </a:p>
          <a:p>
            <a:r>
              <a:rPr lang="en-US" dirty="0"/>
              <a:t>Land Surface Temperature</a:t>
            </a:r>
          </a:p>
          <a:p>
            <a:pPr lvl="1"/>
            <a:r>
              <a:rPr lang="en-US" dirty="0"/>
              <a:t>Computed hourly in FD, CONUS, and </a:t>
            </a:r>
            <a:r>
              <a:rPr lang="en-US" dirty="0" err="1"/>
              <a:t>Meso</a:t>
            </a:r>
            <a:r>
              <a:rPr lang="en-US" dirty="0"/>
              <a:t> domains</a:t>
            </a:r>
          </a:p>
          <a:p>
            <a:pPr lvl="1"/>
            <a:r>
              <a:rPr lang="en-US" dirty="0"/>
              <a:t>2-km resolution for CONUS and </a:t>
            </a:r>
            <a:r>
              <a:rPr lang="en-US" dirty="0" err="1"/>
              <a:t>Meso</a:t>
            </a:r>
            <a:r>
              <a:rPr lang="en-US" dirty="0"/>
              <a:t> domains</a:t>
            </a:r>
          </a:p>
          <a:p>
            <a:pPr lvl="1"/>
            <a:r>
              <a:rPr lang="en-US" dirty="0"/>
              <a:t>10-km resolution for FD domain</a:t>
            </a:r>
          </a:p>
          <a:p>
            <a:endParaRPr lang="en-US" dirty="0"/>
          </a:p>
          <a:p>
            <a:r>
              <a:rPr lang="en-US" dirty="0" smtClean="0"/>
              <a:t>Snow Cover  (Not yet being created:  Requires an Option 2 product – Surface Reflectance – that is still being developed)</a:t>
            </a:r>
          </a:p>
          <a:p>
            <a:pPr lvl="1"/>
            <a:r>
              <a:rPr lang="en-US" dirty="0" smtClean="0"/>
              <a:t>Computed hourly in FD, CONUS and </a:t>
            </a:r>
            <a:r>
              <a:rPr lang="en-US" dirty="0" err="1" smtClean="0"/>
              <a:t>Meso</a:t>
            </a:r>
            <a:r>
              <a:rPr lang="en-US" dirty="0" smtClean="0"/>
              <a:t> domains</a:t>
            </a:r>
          </a:p>
          <a:p>
            <a:pPr lvl="1"/>
            <a:r>
              <a:rPr lang="en-US" dirty="0" smtClean="0"/>
              <a:t>2-km resolution for FD, CONUS and </a:t>
            </a:r>
            <a:r>
              <a:rPr lang="en-US" dirty="0" err="1" smtClean="0"/>
              <a:t>Meso</a:t>
            </a:r>
            <a:r>
              <a:rPr lang="en-US" dirty="0" smtClean="0"/>
              <a:t> domains</a:t>
            </a:r>
          </a:p>
          <a:p>
            <a:pPr marL="457200" lvl="1" indent="0">
              <a:buNone/>
            </a:pPr>
            <a:endParaRPr lang="en-US" dirty="0" smtClean="0"/>
          </a:p>
          <a:p>
            <a:pPr marL="457200" lvl="1" indent="0">
              <a:buNone/>
            </a:pPr>
            <a:endParaRPr lang="en-US" dirty="0" smtClean="0"/>
          </a:p>
        </p:txBody>
      </p:sp>
    </p:spTree>
    <p:custDataLst>
      <p:tags r:id="rId1"/>
    </p:custDataLst>
    <p:extLst>
      <p:ext uri="{BB962C8B-B14F-4D97-AF65-F5344CB8AC3E}">
        <p14:creationId xmlns:p14="http://schemas.microsoft.com/office/powerpoint/2010/main" val="113065019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Land Surface Temperature</a:t>
            </a:r>
            <a:endParaRPr lang="en-US" dirty="0"/>
          </a:p>
        </p:txBody>
      </p:sp>
      <p:sp>
        <p:nvSpPr>
          <p:cNvPr id="3" name="Content Placeholder 2"/>
          <p:cNvSpPr>
            <a:spLocks noGrp="1"/>
          </p:cNvSpPr>
          <p:nvPr>
            <p:ph idx="1"/>
          </p:nvPr>
        </p:nvSpPr>
        <p:spPr>
          <a:xfrm>
            <a:off x="818587" y="1417638"/>
            <a:ext cx="8230410" cy="5096435"/>
          </a:xfrm>
        </p:spPr>
        <p:txBody>
          <a:bodyPr>
            <a:normAutofit fontScale="92500" lnSpcReduction="10000"/>
          </a:bodyPr>
          <a:lstStyle/>
          <a:p>
            <a:r>
              <a:rPr lang="en-US" dirty="0" smtClean="0"/>
              <a:t>Uses a Split Window Technique, with Bands 14 and 15 (11.2 and 12.3 </a:t>
            </a:r>
            <a:r>
              <a:rPr lang="en-US" dirty="0" smtClean="0">
                <a:latin typeface="Symbol" panose="05050102010706020507" pitchFamily="18" charset="2"/>
              </a:rPr>
              <a:t>m</a:t>
            </a:r>
            <a:r>
              <a:rPr lang="en-US" dirty="0" smtClean="0"/>
              <a:t>m)</a:t>
            </a:r>
          </a:p>
          <a:p>
            <a:r>
              <a:rPr lang="en-US" dirty="0" smtClean="0"/>
              <a:t>Computed where Local Satellite Zenith Angle &lt; 70</a:t>
            </a:r>
            <a:r>
              <a:rPr lang="en-US" baseline="50000" dirty="0" smtClean="0"/>
              <a:t>o</a:t>
            </a:r>
          </a:p>
          <a:p>
            <a:r>
              <a:rPr lang="en-US" b="1" dirty="0" smtClean="0"/>
              <a:t>Computed hourly for FD, CONUS and </a:t>
            </a:r>
            <a:r>
              <a:rPr lang="en-US" b="1" dirty="0" err="1" smtClean="0"/>
              <a:t>Meso</a:t>
            </a:r>
            <a:r>
              <a:rPr lang="en-US" b="1" dirty="0" smtClean="0"/>
              <a:t> sectors</a:t>
            </a:r>
          </a:p>
          <a:p>
            <a:pPr lvl="1"/>
            <a:r>
              <a:rPr lang="en-US" b="1" dirty="0" smtClean="0"/>
              <a:t>This temporal cadence is insufficient for quickly-evolving phenomena, like (for example) Santa Ana winds.  For those you might want to use just the 3.9 </a:t>
            </a:r>
            <a:r>
              <a:rPr lang="en-US" b="1" dirty="0" smtClean="0">
                <a:latin typeface="Symbol" panose="05050102010706020507" pitchFamily="18" charset="2"/>
              </a:rPr>
              <a:t>m</a:t>
            </a:r>
            <a:r>
              <a:rPr lang="en-US" b="1" dirty="0" smtClean="0"/>
              <a:t>m brightness temperature</a:t>
            </a:r>
          </a:p>
          <a:p>
            <a:r>
              <a:rPr lang="en-US" b="1" dirty="0" smtClean="0"/>
              <a:t>Includes Lake Surface Temperatures</a:t>
            </a:r>
          </a:p>
          <a:p>
            <a:r>
              <a:rPr lang="en-US" dirty="0" smtClean="0"/>
              <a:t>Range from 213 – 330 K</a:t>
            </a:r>
          </a:p>
          <a:p>
            <a:pPr lvl="1"/>
            <a:r>
              <a:rPr lang="en-US" dirty="0" smtClean="0"/>
              <a:t>Horizontal Resolution 2 km for </a:t>
            </a:r>
            <a:r>
              <a:rPr lang="en-US" dirty="0" err="1" smtClean="0"/>
              <a:t>Meso</a:t>
            </a:r>
            <a:r>
              <a:rPr lang="en-US" dirty="0" smtClean="0"/>
              <a:t>/CONUS, 10 km for FD</a:t>
            </a:r>
          </a:p>
          <a:p>
            <a:r>
              <a:rPr lang="en-US" dirty="0" smtClean="0"/>
              <a:t>Created for “Clear” and “Probably Clear” pixels</a:t>
            </a:r>
          </a:p>
          <a:p>
            <a:r>
              <a:rPr lang="en-US" dirty="0" smtClean="0"/>
              <a:t>Datasets required:  Land/Sea Mask, Surface Emissivity, NCEP Water Vapor</a:t>
            </a:r>
          </a:p>
          <a:p>
            <a:pPr lvl="1"/>
            <a:r>
              <a:rPr lang="en-US" dirty="0" smtClean="0"/>
              <a:t>Error Sources:  Surface Emissivity and Water Vapor Absorption</a:t>
            </a:r>
          </a:p>
          <a:p>
            <a:pPr lvl="1"/>
            <a:r>
              <a:rPr lang="en-US" dirty="0" smtClean="0"/>
              <a:t>Adjustments are also made for Zenith Angle</a:t>
            </a:r>
          </a:p>
        </p:txBody>
      </p:sp>
    </p:spTree>
    <p:custDataLst>
      <p:tags r:id="rId1"/>
    </p:custDataLst>
    <p:extLst>
      <p:ext uri="{BB962C8B-B14F-4D97-AF65-F5344CB8AC3E}">
        <p14:creationId xmlns:p14="http://schemas.microsoft.com/office/powerpoint/2010/main" val="349738284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custDataLst>
              <p:tags r:id="rId2"/>
            </p:custDataLst>
          </p:nvPr>
        </p:nvPicPr>
        <p:blipFill rotWithShape="1">
          <a:blip r:embed="rId5">
            <a:extLst>
              <a:ext uri="{28A0092B-C50C-407E-A947-70E740481C1C}">
                <a14:useLocalDpi xmlns:a14="http://schemas.microsoft.com/office/drawing/2010/main" val="0"/>
              </a:ext>
            </a:extLst>
          </a:blip>
          <a:srcRect l="29526" t="14114" r="15333" b="11794"/>
          <a:stretch/>
        </p:blipFill>
        <p:spPr bwMode="auto">
          <a:xfrm>
            <a:off x="0" y="-9358"/>
            <a:ext cx="9156476" cy="6867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6518380" y="2914966"/>
            <a:ext cx="2518044" cy="1099389"/>
          </a:xfrm>
          <a:prstGeom prst="rect">
            <a:avLst/>
          </a:prstGeom>
          <a:noFill/>
          <a:ln w="5715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5411758" y="5145548"/>
            <a:ext cx="1106622" cy="1099389"/>
          </a:xfrm>
          <a:prstGeom prst="rect">
            <a:avLst/>
          </a:prstGeom>
          <a:noFill/>
          <a:ln w="5715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Box 1"/>
          <p:cNvSpPr txBox="1"/>
          <p:nvPr/>
        </p:nvSpPr>
        <p:spPr>
          <a:xfrm>
            <a:off x="27293" y="6444773"/>
            <a:ext cx="4762971" cy="369332"/>
          </a:xfrm>
          <a:prstGeom prst="rect">
            <a:avLst/>
          </a:prstGeom>
          <a:solidFill>
            <a:schemeClr val="bg2">
              <a:lumMod val="75000"/>
            </a:schemeClr>
          </a:solidFill>
        </p:spPr>
        <p:txBody>
          <a:bodyPr wrap="none" rtlCol="0">
            <a:spAutoFit/>
          </a:bodyPr>
          <a:lstStyle/>
          <a:p>
            <a:r>
              <a:rPr lang="en-US" dirty="0">
                <a:solidFill>
                  <a:srgbClr val="FFFF00"/>
                </a:solidFill>
                <a:hlinkClick r:id="rId6"/>
              </a:rPr>
              <a:t>http://www.goes-r.gov/products/baseline.html</a:t>
            </a:r>
            <a:endParaRPr lang="en-US" dirty="0">
              <a:solidFill>
                <a:srgbClr val="FFFF00"/>
              </a:solidFill>
            </a:endParaRPr>
          </a:p>
        </p:txBody>
      </p:sp>
      <p:sp>
        <p:nvSpPr>
          <p:cNvPr id="3" name="TextBox 2"/>
          <p:cNvSpPr txBox="1"/>
          <p:nvPr/>
        </p:nvSpPr>
        <p:spPr>
          <a:xfrm>
            <a:off x="5285303" y="6060271"/>
            <a:ext cx="1369286" cy="338554"/>
          </a:xfrm>
          <a:prstGeom prst="rect">
            <a:avLst/>
          </a:prstGeom>
          <a:solidFill>
            <a:srgbClr val="FFFF00"/>
          </a:solidFill>
        </p:spPr>
        <p:txBody>
          <a:bodyPr wrap="none" rtlCol="0">
            <a:spAutoFit/>
          </a:bodyPr>
          <a:lstStyle/>
          <a:p>
            <a:r>
              <a:rPr lang="en-US" sz="1600" b="1" dirty="0" smtClean="0"/>
              <a:t>Snow Cover</a:t>
            </a:r>
            <a:endParaRPr lang="en-US" sz="1600" b="1" dirty="0"/>
          </a:p>
        </p:txBody>
      </p:sp>
      <p:sp>
        <p:nvSpPr>
          <p:cNvPr id="7" name="TextBox 6"/>
          <p:cNvSpPr txBox="1"/>
          <p:nvPr/>
        </p:nvSpPr>
        <p:spPr>
          <a:xfrm>
            <a:off x="6518380" y="3721966"/>
            <a:ext cx="1119217" cy="584775"/>
          </a:xfrm>
          <a:prstGeom prst="rect">
            <a:avLst/>
          </a:prstGeom>
          <a:solidFill>
            <a:srgbClr val="FFFF00"/>
          </a:solidFill>
        </p:spPr>
        <p:txBody>
          <a:bodyPr wrap="none" rtlCol="0">
            <a:spAutoFit/>
          </a:bodyPr>
          <a:lstStyle/>
          <a:p>
            <a:pPr algn="ctr"/>
            <a:r>
              <a:rPr lang="en-US" sz="1600" b="1" dirty="0" smtClean="0"/>
              <a:t>Fire</a:t>
            </a:r>
          </a:p>
          <a:p>
            <a:pPr algn="ctr"/>
            <a:r>
              <a:rPr lang="en-US" sz="1600" b="1" dirty="0" smtClean="0"/>
              <a:t>Detection</a:t>
            </a:r>
            <a:endParaRPr lang="en-US" sz="1600" b="1" dirty="0"/>
          </a:p>
        </p:txBody>
      </p:sp>
      <p:sp>
        <p:nvSpPr>
          <p:cNvPr id="8" name="TextBox 7"/>
          <p:cNvSpPr txBox="1"/>
          <p:nvPr/>
        </p:nvSpPr>
        <p:spPr>
          <a:xfrm>
            <a:off x="7732267" y="3721967"/>
            <a:ext cx="1411733" cy="584775"/>
          </a:xfrm>
          <a:prstGeom prst="rect">
            <a:avLst/>
          </a:prstGeom>
          <a:solidFill>
            <a:srgbClr val="FFFF00"/>
          </a:solidFill>
        </p:spPr>
        <p:txBody>
          <a:bodyPr wrap="none" rtlCol="0">
            <a:spAutoFit/>
          </a:bodyPr>
          <a:lstStyle/>
          <a:p>
            <a:pPr algn="ctr"/>
            <a:r>
              <a:rPr lang="en-US" sz="1600" b="1" dirty="0" smtClean="0"/>
              <a:t>Land </a:t>
            </a:r>
            <a:r>
              <a:rPr lang="en-US" sz="1600" b="1" dirty="0" err="1" smtClean="0"/>
              <a:t>Sfc</a:t>
            </a:r>
            <a:r>
              <a:rPr lang="en-US" sz="1600" b="1" dirty="0" smtClean="0"/>
              <a:t> </a:t>
            </a:r>
          </a:p>
          <a:p>
            <a:pPr algn="ctr"/>
            <a:r>
              <a:rPr lang="en-US" sz="1600" b="1" dirty="0" smtClean="0"/>
              <a:t>Temperature</a:t>
            </a:r>
            <a:endParaRPr lang="en-US" sz="1600" b="1" dirty="0"/>
          </a:p>
        </p:txBody>
      </p:sp>
    </p:spTree>
    <p:custDataLst>
      <p:tags r:id="rId1"/>
    </p:custDataLst>
    <p:extLst>
      <p:ext uri="{BB962C8B-B14F-4D97-AF65-F5344CB8AC3E}">
        <p14:creationId xmlns:p14="http://schemas.microsoft.com/office/powerpoint/2010/main" val="290607599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Zenith Angle Differences</a:t>
            </a:r>
            <a:endParaRPr lang="en-US" dirty="0"/>
          </a:p>
        </p:txBody>
      </p:sp>
      <p:pic>
        <p:nvPicPr>
          <p:cNvPr id="4" name="Content Placeholder 3" descr="ftp://ftp.ssec.wisc.edu/pub/ssec/matg/ABI_LZAvsTBB_Band09FactSheet.png"/>
          <p:cNvPicPr>
            <a:picLocks noGrp="1"/>
          </p:cNvPicPr>
          <p:nvPr>
            <p:ph idx="1"/>
          </p:nvPr>
        </p:nvPicPr>
        <p:blipFill>
          <a:blip r:embed="rId4">
            <a:extLst>
              <a:ext uri="{28A0092B-C50C-407E-A947-70E740481C1C}">
                <a14:useLocalDpi xmlns:a14="http://schemas.microsoft.com/office/drawing/2010/main" val="0"/>
              </a:ext>
            </a:extLst>
          </a:blip>
          <a:srcRect l="-23452" r="-23452"/>
          <a:stretch>
            <a:fillRect/>
          </a:stretch>
        </p:blipFill>
        <p:spPr bwMode="auto">
          <a:xfrm>
            <a:off x="-349622" y="1075765"/>
            <a:ext cx="11120716" cy="5405717"/>
          </a:xfrm>
          <a:prstGeom prst="rect">
            <a:avLst/>
          </a:prstGeom>
          <a:noFill/>
          <a:ln>
            <a:noFill/>
          </a:ln>
        </p:spPr>
      </p:pic>
      <p:sp>
        <p:nvSpPr>
          <p:cNvPr id="5" name="Rounded Rectangle 4"/>
          <p:cNvSpPr/>
          <p:nvPr/>
        </p:nvSpPr>
        <p:spPr>
          <a:xfrm>
            <a:off x="2514600" y="5177118"/>
            <a:ext cx="1129553" cy="161364"/>
          </a:xfrm>
          <a:prstGeom prst="roundRect">
            <a:avLst/>
          </a:prstGeom>
          <a:noFill/>
          <a:ln w="19050">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ounded Rectangle 6"/>
          <p:cNvSpPr/>
          <p:nvPr/>
        </p:nvSpPr>
        <p:spPr>
          <a:xfrm>
            <a:off x="2519083" y="5383306"/>
            <a:ext cx="1129553" cy="161364"/>
          </a:xfrm>
          <a:prstGeom prst="roundRect">
            <a:avLst/>
          </a:prstGeom>
          <a:noFill/>
          <a:ln w="19050">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9" name="Straight Connector 8"/>
          <p:cNvCxnSpPr>
            <a:stCxn id="5" idx="3"/>
          </p:cNvCxnSpPr>
          <p:nvPr/>
        </p:nvCxnSpPr>
        <p:spPr>
          <a:xfrm flipV="1">
            <a:off x="3644153" y="1949824"/>
            <a:ext cx="4074459" cy="3307976"/>
          </a:xfrm>
          <a:prstGeom prst="line">
            <a:avLst/>
          </a:prstGeom>
          <a:ln>
            <a:solidFill>
              <a:srgbClr val="92D050"/>
            </a:solidFill>
            <a:tailEnd type="arrow"/>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V="1">
            <a:off x="3648636" y="2407024"/>
            <a:ext cx="4069976" cy="3056964"/>
          </a:xfrm>
          <a:prstGeom prst="line">
            <a:avLst/>
          </a:prstGeom>
          <a:ln>
            <a:solidFill>
              <a:schemeClr val="accent3">
                <a:lumMod val="75000"/>
              </a:schemeClr>
            </a:solidFill>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4460586" y="4492775"/>
            <a:ext cx="3072978" cy="1384995"/>
          </a:xfrm>
          <a:prstGeom prst="rect">
            <a:avLst/>
          </a:prstGeom>
          <a:solidFill>
            <a:schemeClr val="bg1">
              <a:lumMod val="95000"/>
            </a:schemeClr>
          </a:solidFill>
        </p:spPr>
        <p:txBody>
          <a:bodyPr wrap="square" rtlCol="0">
            <a:spAutoFit/>
          </a:bodyPr>
          <a:lstStyle/>
          <a:p>
            <a:r>
              <a:rPr lang="en-US" sz="1400" dirty="0" smtClean="0"/>
              <a:t>Cooling due to water vapor as a function of zenith </a:t>
            </a:r>
            <a:r>
              <a:rPr lang="en-US" sz="1400" dirty="0"/>
              <a:t>a</a:t>
            </a:r>
            <a:r>
              <a:rPr lang="en-US" sz="1400" dirty="0" smtClean="0"/>
              <a:t>ngle varies with wavelength.   Cooling is greater for the 12.3 </a:t>
            </a:r>
            <a:r>
              <a:rPr lang="en-US" sz="1400" dirty="0" smtClean="0">
                <a:latin typeface="Symbol" panose="05050102010706020507" pitchFamily="18" charset="2"/>
              </a:rPr>
              <a:t>m</a:t>
            </a:r>
            <a:r>
              <a:rPr lang="en-US" sz="1400" dirty="0" smtClean="0"/>
              <a:t>m than for the 11.2 </a:t>
            </a:r>
            <a:r>
              <a:rPr lang="en-US" sz="1400" dirty="0" smtClean="0">
                <a:latin typeface="Symbol" panose="05050102010706020507" pitchFamily="18" charset="2"/>
              </a:rPr>
              <a:t>m</a:t>
            </a:r>
            <a:r>
              <a:rPr lang="en-US" sz="1400" dirty="0" smtClean="0"/>
              <a:t>m.  A split window difference using these two bands accounts for this</a:t>
            </a:r>
            <a:endParaRPr lang="en-US" sz="1400" dirty="0"/>
          </a:p>
        </p:txBody>
      </p:sp>
      <p:cxnSp>
        <p:nvCxnSpPr>
          <p:cNvPr id="6" name="Straight Connector 5"/>
          <p:cNvCxnSpPr/>
          <p:nvPr/>
        </p:nvCxnSpPr>
        <p:spPr>
          <a:xfrm flipV="1">
            <a:off x="7542190" y="1483744"/>
            <a:ext cx="0" cy="4394026"/>
          </a:xfrm>
          <a:prstGeom prst="line">
            <a:avLst/>
          </a:prstGeom>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5855090" y="6296816"/>
            <a:ext cx="3131691" cy="369332"/>
          </a:xfrm>
          <a:prstGeom prst="rect">
            <a:avLst/>
          </a:prstGeom>
          <a:noFill/>
        </p:spPr>
        <p:txBody>
          <a:bodyPr wrap="none" rtlCol="0">
            <a:spAutoFit/>
          </a:bodyPr>
          <a:lstStyle/>
          <a:p>
            <a:r>
              <a:rPr lang="en-US" dirty="0" smtClean="0"/>
              <a:t>No LST retrieval if SZA &gt; 70</a:t>
            </a:r>
            <a:r>
              <a:rPr lang="en-US" baseline="50000" dirty="0" smtClean="0"/>
              <a:t>o</a:t>
            </a:r>
            <a:endParaRPr lang="en-US" baseline="50000" dirty="0"/>
          </a:p>
        </p:txBody>
      </p:sp>
    </p:spTree>
    <p:custDataLst>
      <p:tags r:id="rId1"/>
    </p:custDataLst>
    <p:extLst>
      <p:ext uri="{BB962C8B-B14F-4D97-AF65-F5344CB8AC3E}">
        <p14:creationId xmlns:p14="http://schemas.microsoft.com/office/powerpoint/2010/main" val="318109239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Land Surface Temperature</a:t>
            </a:r>
            <a:endParaRPr lang="en-US" dirty="0"/>
          </a:p>
        </p:txBody>
      </p:sp>
      <p:sp>
        <p:nvSpPr>
          <p:cNvPr id="5" name="TextBox 4"/>
          <p:cNvSpPr txBox="1"/>
          <p:nvPr/>
        </p:nvSpPr>
        <p:spPr>
          <a:xfrm>
            <a:off x="1024760" y="5801709"/>
            <a:ext cx="7662040" cy="923330"/>
          </a:xfrm>
          <a:prstGeom prst="rect">
            <a:avLst/>
          </a:prstGeom>
          <a:noFill/>
        </p:spPr>
        <p:txBody>
          <a:bodyPr wrap="square" rtlCol="0">
            <a:spAutoFit/>
          </a:bodyPr>
          <a:lstStyle/>
          <a:p>
            <a:r>
              <a:rPr lang="en-US" dirty="0" smtClean="0"/>
              <a:t>LST is computed every hour.  Note that higher terrain and river valleys show up as cooler, as expected.  This is something that is handy during the cold season for identifying regions of near-freezing temperatures</a:t>
            </a:r>
            <a:endParaRPr lang="en-US" dirty="0"/>
          </a:p>
        </p:txBody>
      </p:sp>
      <p:pic>
        <p:nvPicPr>
          <p:cNvPr id="6" name="Content Placeholder 5"/>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495772" y="1079936"/>
            <a:ext cx="6551386" cy="4674475"/>
          </a:xfrm>
        </p:spPr>
      </p:pic>
    </p:spTree>
    <p:custDataLst>
      <p:tags r:id="rId1"/>
    </p:custDataLst>
    <p:extLst>
      <p:ext uri="{BB962C8B-B14F-4D97-AF65-F5344CB8AC3E}">
        <p14:creationId xmlns:p14="http://schemas.microsoft.com/office/powerpoint/2010/main" val="351701222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Snow Cover</a:t>
            </a:r>
            <a:endParaRPr lang="en-US" dirty="0"/>
          </a:p>
        </p:txBody>
      </p:sp>
      <p:sp>
        <p:nvSpPr>
          <p:cNvPr id="3" name="Content Placeholder 2"/>
          <p:cNvSpPr>
            <a:spLocks noGrp="1"/>
          </p:cNvSpPr>
          <p:nvPr>
            <p:ph idx="1"/>
          </p:nvPr>
        </p:nvSpPr>
        <p:spPr/>
        <p:txBody>
          <a:bodyPr>
            <a:normAutofit lnSpcReduction="10000"/>
          </a:bodyPr>
          <a:lstStyle/>
          <a:p>
            <a:r>
              <a:rPr lang="en-US" dirty="0" smtClean="0"/>
              <a:t>Binary Product:  ‘Snow’ or ‘No Snow’;  also a Fractional Pixel Snow Coverage Value</a:t>
            </a:r>
          </a:p>
          <a:p>
            <a:pPr lvl="1"/>
            <a:r>
              <a:rPr lang="en-US" dirty="0" smtClean="0"/>
              <a:t>The Fractional Snow Cover is computed using a spectral mixing model that computes the subpixel area of snow and of other surface types</a:t>
            </a:r>
          </a:p>
          <a:p>
            <a:r>
              <a:rPr lang="en-US" dirty="0" err="1" smtClean="0"/>
              <a:t>Snowcover</a:t>
            </a:r>
            <a:r>
              <a:rPr lang="en-US" dirty="0" smtClean="0"/>
              <a:t> Retrieval uses a Spectral Mixing Model with Visible and near-IR bands on ABI (0.47</a:t>
            </a:r>
            <a:r>
              <a:rPr lang="en-US" dirty="0"/>
              <a:t> </a:t>
            </a:r>
            <a:r>
              <a:rPr lang="en-US" dirty="0">
                <a:latin typeface="Symbol" panose="05050102010706020507" pitchFamily="18" charset="2"/>
              </a:rPr>
              <a:t>m</a:t>
            </a:r>
            <a:r>
              <a:rPr lang="en-US" dirty="0"/>
              <a:t>m</a:t>
            </a:r>
            <a:r>
              <a:rPr lang="en-US" dirty="0" smtClean="0"/>
              <a:t>, 0.64</a:t>
            </a:r>
            <a:r>
              <a:rPr lang="en-US" dirty="0"/>
              <a:t> </a:t>
            </a:r>
            <a:r>
              <a:rPr lang="en-US" dirty="0">
                <a:latin typeface="Symbol" panose="05050102010706020507" pitchFamily="18" charset="2"/>
              </a:rPr>
              <a:t>m</a:t>
            </a:r>
            <a:r>
              <a:rPr lang="en-US" dirty="0"/>
              <a:t>m</a:t>
            </a:r>
            <a:r>
              <a:rPr lang="en-US" dirty="0" smtClean="0"/>
              <a:t>, 0.86</a:t>
            </a:r>
            <a:r>
              <a:rPr lang="en-US" dirty="0"/>
              <a:t> </a:t>
            </a:r>
            <a:r>
              <a:rPr lang="en-US" dirty="0">
                <a:latin typeface="Symbol" panose="05050102010706020507" pitchFamily="18" charset="2"/>
              </a:rPr>
              <a:t>m</a:t>
            </a:r>
            <a:r>
              <a:rPr lang="en-US" dirty="0"/>
              <a:t>m</a:t>
            </a:r>
            <a:r>
              <a:rPr lang="en-US" dirty="0" smtClean="0"/>
              <a:t>, 1.6</a:t>
            </a:r>
            <a:r>
              <a:rPr lang="en-US" dirty="0"/>
              <a:t> </a:t>
            </a:r>
            <a:r>
              <a:rPr lang="en-US" dirty="0" smtClean="0">
                <a:latin typeface="Symbol" panose="05050102010706020507" pitchFamily="18" charset="2"/>
              </a:rPr>
              <a:t>m</a:t>
            </a:r>
            <a:r>
              <a:rPr lang="en-US" dirty="0" smtClean="0"/>
              <a:t>m, 2.25</a:t>
            </a:r>
            <a:r>
              <a:rPr lang="en-US" dirty="0"/>
              <a:t> </a:t>
            </a:r>
            <a:r>
              <a:rPr lang="en-US" dirty="0">
                <a:latin typeface="Symbol" panose="05050102010706020507" pitchFamily="18" charset="2"/>
              </a:rPr>
              <a:t>m</a:t>
            </a:r>
            <a:r>
              <a:rPr lang="en-US" dirty="0"/>
              <a:t>m</a:t>
            </a:r>
            <a:r>
              <a:rPr lang="en-US" dirty="0" smtClean="0"/>
              <a:t>) (doesn’t use the 1.4 </a:t>
            </a:r>
            <a:r>
              <a:rPr lang="en-US" dirty="0" smtClean="0">
                <a:latin typeface="Symbol" panose="05050102010706020507" pitchFamily="18" charset="2"/>
              </a:rPr>
              <a:t>m</a:t>
            </a:r>
            <a:r>
              <a:rPr lang="en-US" dirty="0" smtClean="0"/>
              <a:t>m)</a:t>
            </a:r>
          </a:p>
          <a:p>
            <a:r>
              <a:rPr lang="en-US" dirty="0" smtClean="0"/>
              <a:t>Requires a Cloud Mask</a:t>
            </a:r>
          </a:p>
          <a:p>
            <a:r>
              <a:rPr lang="en-US" dirty="0" smtClean="0"/>
              <a:t>Horizontal Resolution of 2 km</a:t>
            </a:r>
          </a:p>
          <a:p>
            <a:r>
              <a:rPr lang="en-US" dirty="0" smtClean="0"/>
              <a:t>Produced every 60 minutes</a:t>
            </a:r>
            <a:endParaRPr lang="en-US" dirty="0"/>
          </a:p>
        </p:txBody>
      </p:sp>
      <p:sp>
        <p:nvSpPr>
          <p:cNvPr id="4" name="Flowchart: Alternate Process 3"/>
          <p:cNvSpPr/>
          <p:nvPr/>
        </p:nvSpPr>
        <p:spPr>
          <a:xfrm rot="20154417">
            <a:off x="5763528" y="4766120"/>
            <a:ext cx="3214048" cy="1501254"/>
          </a:xfrm>
          <a:prstGeom prst="flowChartAlternateProces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This product requires an Option 2 Surface Reflectance </a:t>
            </a:r>
            <a:r>
              <a:rPr lang="en-US" dirty="0"/>
              <a:t>P</a:t>
            </a:r>
            <a:r>
              <a:rPr lang="en-US" dirty="0" smtClean="0"/>
              <a:t>roduct that is not yet being created</a:t>
            </a:r>
            <a:endParaRPr lang="en-US" dirty="0"/>
          </a:p>
        </p:txBody>
      </p:sp>
    </p:spTree>
    <p:custDataLst>
      <p:tags r:id="rId1"/>
    </p:custDataLst>
    <p:extLst>
      <p:ext uri="{BB962C8B-B14F-4D97-AF65-F5344CB8AC3E}">
        <p14:creationId xmlns:p14="http://schemas.microsoft.com/office/powerpoint/2010/main" val="96639669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590" y="274638"/>
            <a:ext cx="7773210" cy="770391"/>
          </a:xfrm>
        </p:spPr>
        <p:txBody>
          <a:bodyPr/>
          <a:lstStyle/>
          <a:p>
            <a:r>
              <a:rPr lang="en-US" sz="2800" dirty="0" smtClean="0"/>
              <a:t>What does the Snow Cover look like?</a:t>
            </a:r>
            <a:endParaRPr lang="en-US" sz="2800" dirty="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4617" y="955964"/>
            <a:ext cx="7869381" cy="5902036"/>
          </a:xfrm>
          <a:prstGeom prst="rect">
            <a:avLst/>
          </a:prstGeom>
        </p:spPr>
      </p:pic>
      <p:pic>
        <p:nvPicPr>
          <p:cNvPr id="7" name="Picture 3" descr="TERRA_MODIS_2009060_1740_00_AWG_CRYOS_SNOW_FRAC_snow_Frac"/>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5120644" y="843149"/>
            <a:ext cx="4023354" cy="2792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1520042" y="6507678"/>
            <a:ext cx="4297010" cy="369332"/>
          </a:xfrm>
          <a:prstGeom prst="rect">
            <a:avLst/>
          </a:prstGeom>
          <a:solidFill>
            <a:schemeClr val="bg1">
              <a:lumMod val="75000"/>
            </a:schemeClr>
          </a:solidFill>
        </p:spPr>
        <p:txBody>
          <a:bodyPr wrap="none" rtlCol="0">
            <a:spAutoFit/>
          </a:bodyPr>
          <a:lstStyle/>
          <a:p>
            <a:r>
              <a:rPr lang="en-US" dirty="0" smtClean="0"/>
              <a:t>GOES-13 Visible Imagery 1 March 2009</a:t>
            </a:r>
            <a:endParaRPr lang="en-US" dirty="0"/>
          </a:p>
        </p:txBody>
      </p:sp>
      <p:sp>
        <p:nvSpPr>
          <p:cNvPr id="6" name="TextBox 5"/>
          <p:cNvSpPr txBox="1"/>
          <p:nvPr/>
        </p:nvSpPr>
        <p:spPr>
          <a:xfrm>
            <a:off x="5120644" y="2989499"/>
            <a:ext cx="1598515" cy="646331"/>
          </a:xfrm>
          <a:prstGeom prst="rect">
            <a:avLst/>
          </a:prstGeom>
          <a:noFill/>
        </p:spPr>
        <p:txBody>
          <a:bodyPr wrap="none" rtlCol="0">
            <a:spAutoFit/>
          </a:bodyPr>
          <a:lstStyle/>
          <a:p>
            <a:r>
              <a:rPr lang="en-US" sz="1200" b="1" dirty="0" smtClean="0">
                <a:solidFill>
                  <a:schemeClr val="bg1"/>
                </a:solidFill>
              </a:rPr>
              <a:t>ABI Snow Fraction </a:t>
            </a:r>
          </a:p>
          <a:p>
            <a:r>
              <a:rPr lang="en-US" sz="1200" b="1" dirty="0" smtClean="0">
                <a:solidFill>
                  <a:schemeClr val="bg1"/>
                </a:solidFill>
              </a:rPr>
              <a:t>computed with </a:t>
            </a:r>
          </a:p>
          <a:p>
            <a:r>
              <a:rPr lang="en-US" sz="1200" b="1" dirty="0" smtClean="0">
                <a:solidFill>
                  <a:schemeClr val="bg1"/>
                </a:solidFill>
              </a:rPr>
              <a:t>MODIS data</a:t>
            </a:r>
            <a:endParaRPr lang="en-US" sz="1200" b="1" dirty="0">
              <a:solidFill>
                <a:schemeClr val="bg1"/>
              </a:solidFill>
            </a:endParaRPr>
          </a:p>
        </p:txBody>
      </p:sp>
    </p:spTree>
    <p:custDataLst>
      <p:tags r:id="rId1"/>
    </p:custDataLst>
    <p:extLst>
      <p:ext uri="{BB962C8B-B14F-4D97-AF65-F5344CB8AC3E}">
        <p14:creationId xmlns:p14="http://schemas.microsoft.com/office/powerpoint/2010/main" val="404640843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590" y="369234"/>
            <a:ext cx="7773210" cy="1143000"/>
          </a:xfrm>
        </p:spPr>
        <p:txBody>
          <a:bodyPr/>
          <a:lstStyle/>
          <a:p>
            <a:r>
              <a:rPr lang="en-US" sz="4400" dirty="0" smtClean="0"/>
              <a:t>Internet Resources</a:t>
            </a:r>
            <a:endParaRPr lang="en-US" sz="4400" dirty="0"/>
          </a:p>
        </p:txBody>
      </p:sp>
      <p:sp>
        <p:nvSpPr>
          <p:cNvPr id="3" name="Content Placeholder 2"/>
          <p:cNvSpPr>
            <a:spLocks noGrp="1"/>
          </p:cNvSpPr>
          <p:nvPr>
            <p:ph idx="1"/>
          </p:nvPr>
        </p:nvSpPr>
        <p:spPr/>
        <p:txBody>
          <a:bodyPr/>
          <a:lstStyle/>
          <a:p>
            <a:r>
              <a:rPr lang="en-US" dirty="0" smtClean="0">
                <a:hlinkClick r:id="rId4"/>
              </a:rPr>
              <a:t>Surface Temperature ATBD</a:t>
            </a:r>
            <a:endParaRPr lang="en-US" dirty="0" smtClean="0"/>
          </a:p>
          <a:p>
            <a:endParaRPr lang="en-US" dirty="0" smtClean="0"/>
          </a:p>
          <a:p>
            <a:r>
              <a:rPr lang="en-US" dirty="0" smtClean="0">
                <a:hlinkClick r:id="rId5"/>
              </a:rPr>
              <a:t>Fire Detection ATBD</a:t>
            </a:r>
            <a:endParaRPr lang="en-US" dirty="0" smtClean="0"/>
          </a:p>
          <a:p>
            <a:endParaRPr lang="en-US" dirty="0"/>
          </a:p>
          <a:p>
            <a:r>
              <a:rPr lang="en-US" dirty="0" smtClean="0">
                <a:hlinkClick r:id="rId6"/>
              </a:rPr>
              <a:t>Snow Cover ATBD</a:t>
            </a:r>
            <a:endParaRPr lang="en-US" dirty="0" smtClean="0"/>
          </a:p>
          <a:p>
            <a:endParaRPr lang="en-US" dirty="0" smtClean="0"/>
          </a:p>
          <a:p>
            <a:r>
              <a:rPr lang="en-US" dirty="0" smtClean="0">
                <a:hlinkClick r:id="rId7"/>
              </a:rPr>
              <a:t>GOES-R Website on Land Surface Temperature</a:t>
            </a:r>
            <a:endParaRPr lang="en-US" dirty="0" smtClean="0"/>
          </a:p>
          <a:p>
            <a:endParaRPr lang="en-US" dirty="0" smtClean="0"/>
          </a:p>
          <a:p>
            <a:r>
              <a:rPr lang="en-US" dirty="0" smtClean="0">
                <a:hlinkClick r:id="rId8"/>
              </a:rPr>
              <a:t>GOES-R Website on Fire Hotspot Detection</a:t>
            </a:r>
            <a:endParaRPr lang="en-US" dirty="0"/>
          </a:p>
        </p:txBody>
      </p:sp>
    </p:spTree>
    <p:custDataLst>
      <p:tags r:id="rId1"/>
    </p:custDataLst>
    <p:extLst>
      <p:ext uri="{BB962C8B-B14F-4D97-AF65-F5344CB8AC3E}">
        <p14:creationId xmlns:p14="http://schemas.microsoft.com/office/powerpoint/2010/main" val="398003411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Fire AWIPS Products in this training</a:t>
            </a:r>
            <a:endParaRPr lang="en-US" dirty="0"/>
          </a:p>
        </p:txBody>
      </p:sp>
      <p:sp>
        <p:nvSpPr>
          <p:cNvPr id="3" name="Content Placeholder 2"/>
          <p:cNvSpPr>
            <a:spLocks noGrp="1"/>
          </p:cNvSpPr>
          <p:nvPr>
            <p:ph idx="1"/>
          </p:nvPr>
        </p:nvSpPr>
        <p:spPr>
          <a:xfrm>
            <a:off x="1103586" y="1417638"/>
            <a:ext cx="7851228" cy="5282707"/>
          </a:xfrm>
        </p:spPr>
        <p:txBody>
          <a:bodyPr>
            <a:normAutofit fontScale="92500" lnSpcReduction="20000"/>
          </a:bodyPr>
          <a:lstStyle/>
          <a:p>
            <a:r>
              <a:rPr lang="en-US" dirty="0" smtClean="0"/>
              <a:t>Fire Area</a:t>
            </a:r>
          </a:p>
          <a:p>
            <a:r>
              <a:rPr lang="en-US" dirty="0" smtClean="0"/>
              <a:t>Fire Power</a:t>
            </a:r>
          </a:p>
          <a:p>
            <a:r>
              <a:rPr lang="en-US" dirty="0" smtClean="0"/>
              <a:t>Fire Temperature</a:t>
            </a:r>
          </a:p>
          <a:p>
            <a:endParaRPr lang="en-US" dirty="0"/>
          </a:p>
          <a:p>
            <a:r>
              <a:rPr lang="en-US" dirty="0" smtClean="0"/>
              <a:t>Refresh Rate:  </a:t>
            </a:r>
          </a:p>
          <a:p>
            <a:pPr lvl="1"/>
            <a:r>
              <a:rPr lang="en-US" dirty="0" smtClean="0"/>
              <a:t>CONUS:  Products Created Every 5 minutes</a:t>
            </a:r>
          </a:p>
          <a:p>
            <a:pPr lvl="1"/>
            <a:r>
              <a:rPr lang="en-US" dirty="0" smtClean="0"/>
              <a:t>Full Disk (FD):  Products Created Every 15 minutes</a:t>
            </a:r>
          </a:p>
          <a:p>
            <a:pPr lvl="1"/>
            <a:r>
              <a:rPr lang="en-US" dirty="0" smtClean="0"/>
              <a:t>MESO:  Products not created (but fires can be monitored in visible and near-infrared band imagery)</a:t>
            </a:r>
          </a:p>
          <a:p>
            <a:pPr lvl="1"/>
            <a:endParaRPr lang="en-US" dirty="0" smtClean="0"/>
          </a:p>
          <a:p>
            <a:r>
              <a:rPr lang="en-US" dirty="0" smtClean="0"/>
              <a:t>Otherwise Known As….</a:t>
            </a:r>
          </a:p>
          <a:p>
            <a:pPr lvl="1"/>
            <a:r>
              <a:rPr lang="en-US" dirty="0" smtClean="0"/>
              <a:t>Fire Detection and Characterization Algorithm (FDCA)</a:t>
            </a:r>
          </a:p>
          <a:p>
            <a:pPr lvl="1"/>
            <a:r>
              <a:rPr lang="en-US" dirty="0" err="1" smtClean="0"/>
              <a:t>HotSpot</a:t>
            </a:r>
            <a:r>
              <a:rPr lang="en-US" dirty="0" smtClean="0"/>
              <a:t> Detection</a:t>
            </a:r>
          </a:p>
          <a:p>
            <a:pPr lvl="1"/>
            <a:r>
              <a:rPr lang="en-US" dirty="0" smtClean="0"/>
              <a:t>WF_ABBA (Wildfire Automated Biomass Burning Algorithm)</a:t>
            </a:r>
          </a:p>
          <a:p>
            <a:pPr lvl="1"/>
            <a:endParaRPr lang="en-US" dirty="0" smtClean="0"/>
          </a:p>
          <a:p>
            <a:r>
              <a:rPr lang="en-US" dirty="0" smtClean="0"/>
              <a:t>Chris Schmidt, CIMSS, is the Subject Matter Expert on this product</a:t>
            </a:r>
            <a:endParaRPr lang="en-US" dirty="0"/>
          </a:p>
        </p:txBody>
      </p:sp>
    </p:spTree>
    <p:custDataLst>
      <p:tags r:id="rId1"/>
    </p:custDataLst>
    <p:extLst>
      <p:ext uri="{BB962C8B-B14F-4D97-AF65-F5344CB8AC3E}">
        <p14:creationId xmlns:p14="http://schemas.microsoft.com/office/powerpoint/2010/main" val="84185439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p:txBody>
          <a:bodyPr>
            <a:normAutofit fontScale="90000"/>
          </a:bodyPr>
          <a:lstStyle/>
          <a:p>
            <a:r>
              <a:rPr lang="en-US" b="1" dirty="0" smtClean="0"/>
              <a:t>How Does Fire Detection and Characterization Work?</a:t>
            </a:r>
            <a:endParaRPr lang="en-US" b="1" dirty="0"/>
          </a:p>
        </p:txBody>
      </p:sp>
      <p:sp>
        <p:nvSpPr>
          <p:cNvPr id="61443" name="Rectangle 3"/>
          <p:cNvSpPr>
            <a:spLocks noGrp="1" noChangeArrowheads="1"/>
          </p:cNvSpPr>
          <p:nvPr>
            <p:ph type="body" idx="1"/>
          </p:nvPr>
        </p:nvSpPr>
        <p:spPr>
          <a:xfrm>
            <a:off x="1036422" y="1417638"/>
            <a:ext cx="8122834" cy="5265550"/>
          </a:xfrm>
        </p:spPr>
        <p:txBody>
          <a:bodyPr>
            <a:normAutofit fontScale="85000" lnSpcReduction="20000"/>
          </a:bodyPr>
          <a:lstStyle/>
          <a:p>
            <a:pPr>
              <a:lnSpc>
                <a:spcPct val="90000"/>
              </a:lnSpc>
            </a:pPr>
            <a:r>
              <a:rPr lang="en-US" sz="2800" dirty="0" smtClean="0"/>
              <a:t>Almost all Fire Detection algorithms use at least 2 </a:t>
            </a:r>
            <a:r>
              <a:rPr lang="en-US" sz="2800" dirty="0"/>
              <a:t>IR bands: </a:t>
            </a:r>
            <a:r>
              <a:rPr lang="en-US" sz="2800" dirty="0" smtClean="0"/>
              <a:t>~3.9 </a:t>
            </a:r>
            <a:r>
              <a:rPr lang="en-US" sz="2800" dirty="0">
                <a:cs typeface="Arial" charset="0"/>
              </a:rPr>
              <a:t>µm and ~11 </a:t>
            </a:r>
            <a:r>
              <a:rPr lang="en-US" sz="2800" dirty="0" smtClean="0">
                <a:cs typeface="Arial" charset="0"/>
              </a:rPr>
              <a:t>µm.  A threshold temperature difference between the two is used to flag potential fires</a:t>
            </a:r>
          </a:p>
          <a:p>
            <a:pPr>
              <a:lnSpc>
                <a:spcPct val="90000"/>
              </a:lnSpc>
            </a:pPr>
            <a:endParaRPr lang="en-US" sz="2800" dirty="0">
              <a:cs typeface="Arial" charset="0"/>
            </a:endParaRPr>
          </a:p>
          <a:p>
            <a:pPr>
              <a:lnSpc>
                <a:spcPct val="90000"/>
              </a:lnSpc>
            </a:pPr>
            <a:r>
              <a:rPr lang="en-US" sz="2800" dirty="0"/>
              <a:t>Requires some </a:t>
            </a:r>
            <a:r>
              <a:rPr lang="en-US" sz="2800" dirty="0" smtClean="0"/>
              <a:t>additional information (amount of water in the atmosphere, the surface composition and emissivity).</a:t>
            </a:r>
          </a:p>
          <a:p>
            <a:pPr>
              <a:lnSpc>
                <a:spcPct val="90000"/>
              </a:lnSpc>
            </a:pPr>
            <a:endParaRPr lang="en-US" sz="2800" dirty="0"/>
          </a:p>
          <a:p>
            <a:pPr>
              <a:lnSpc>
                <a:spcPct val="90000"/>
              </a:lnSpc>
            </a:pPr>
            <a:r>
              <a:rPr lang="en-US" sz="2800" dirty="0"/>
              <a:t>Algorithm is contextual to best handle estimating </a:t>
            </a:r>
            <a:r>
              <a:rPr lang="en-US" sz="2800" dirty="0" smtClean="0"/>
              <a:t>what the surface looks like without a fire – that information is needed for the algorithm to estimate the intensity of the fire.</a:t>
            </a:r>
          </a:p>
          <a:p>
            <a:pPr>
              <a:lnSpc>
                <a:spcPct val="90000"/>
              </a:lnSpc>
            </a:pPr>
            <a:endParaRPr lang="en-US" sz="2800" dirty="0"/>
          </a:p>
          <a:p>
            <a:pPr>
              <a:lnSpc>
                <a:spcPct val="90000"/>
              </a:lnSpc>
            </a:pPr>
            <a:r>
              <a:rPr lang="en-US" sz="2800" dirty="0" smtClean="0"/>
              <a:t>Fires are always smaller than a GOES pixel, so there are limits to how well they can be characterized. Diffraction of the infrared light into the detector and uncertainty in the satellite navigation are the biggest factors.</a:t>
            </a:r>
            <a:endParaRPr lang="en-US" sz="2800" dirty="0"/>
          </a:p>
        </p:txBody>
      </p:sp>
    </p:spTree>
    <p:custDataLst>
      <p:tags r:id="rId1"/>
    </p:custDataLst>
    <p:extLst>
      <p:ext uri="{BB962C8B-B14F-4D97-AF65-F5344CB8AC3E}">
        <p14:creationId xmlns:p14="http://schemas.microsoft.com/office/powerpoint/2010/main" val="34281218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590" y="384269"/>
            <a:ext cx="7773210" cy="772178"/>
          </a:xfrm>
        </p:spPr>
        <p:txBody>
          <a:bodyPr/>
          <a:lstStyle/>
          <a:p>
            <a:r>
              <a:rPr lang="en-US" sz="3200" u="sng" dirty="0" smtClean="0"/>
              <a:t>FDCA</a:t>
            </a:r>
            <a:r>
              <a:rPr lang="en-US" sz="3200" dirty="0" smtClean="0"/>
              <a:t> with the ABI</a:t>
            </a:r>
            <a:endParaRPr lang="en-US" sz="3200" dirty="0"/>
          </a:p>
        </p:txBody>
      </p:sp>
      <p:sp>
        <p:nvSpPr>
          <p:cNvPr id="3" name="Content Placeholder 2"/>
          <p:cNvSpPr>
            <a:spLocks noGrp="1"/>
          </p:cNvSpPr>
          <p:nvPr>
            <p:ph idx="1"/>
          </p:nvPr>
        </p:nvSpPr>
        <p:spPr>
          <a:xfrm>
            <a:off x="1210236" y="1305570"/>
            <a:ext cx="7824582" cy="5486400"/>
          </a:xfrm>
        </p:spPr>
        <p:txBody>
          <a:bodyPr>
            <a:normAutofit fontScale="92500" lnSpcReduction="10000"/>
          </a:bodyPr>
          <a:lstStyle/>
          <a:p>
            <a:r>
              <a:rPr lang="en-US" dirty="0" smtClean="0"/>
              <a:t>ABI’s excellent spatial </a:t>
            </a:r>
            <a:r>
              <a:rPr lang="en-US" dirty="0"/>
              <a:t>resolution (2 km) </a:t>
            </a:r>
            <a:r>
              <a:rPr lang="en-US" dirty="0" smtClean="0"/>
              <a:t>in </a:t>
            </a:r>
            <a:r>
              <a:rPr lang="en-US" dirty="0"/>
              <a:t>the short and long-wave infrared window bands (3.9 </a:t>
            </a:r>
            <a:r>
              <a:rPr lang="en-US" dirty="0" err="1"/>
              <a:t>μm</a:t>
            </a:r>
            <a:r>
              <a:rPr lang="en-US" dirty="0"/>
              <a:t> and 11.2 </a:t>
            </a:r>
            <a:r>
              <a:rPr lang="en-US" dirty="0" err="1"/>
              <a:t>μm</a:t>
            </a:r>
            <a:r>
              <a:rPr lang="en-US" dirty="0"/>
              <a:t> – Channels 7 and </a:t>
            </a:r>
            <a:r>
              <a:rPr lang="en-US" dirty="0" smtClean="0"/>
              <a:t>14) means the </a:t>
            </a:r>
            <a:r>
              <a:rPr lang="en-US" dirty="0"/>
              <a:t>minimum detectable size of a fire burning at an average temperature of </a:t>
            </a:r>
            <a:r>
              <a:rPr lang="en-US" b="1" dirty="0"/>
              <a:t>4</a:t>
            </a:r>
            <a:r>
              <a:rPr lang="en-US" b="1" dirty="0" smtClean="0"/>
              <a:t>00 </a:t>
            </a:r>
            <a:r>
              <a:rPr lang="en-US" b="1" dirty="0"/>
              <a:t>K</a:t>
            </a:r>
            <a:r>
              <a:rPr lang="en-US" dirty="0"/>
              <a:t> is approximately </a:t>
            </a:r>
            <a:r>
              <a:rPr lang="en-US" b="1" dirty="0"/>
              <a:t>0.004 km</a:t>
            </a:r>
            <a:r>
              <a:rPr lang="en-US" b="1" baseline="30000" dirty="0"/>
              <a:t>2</a:t>
            </a:r>
            <a:r>
              <a:rPr lang="en-US" dirty="0"/>
              <a:t> at the sub-satellite point in clear sky </a:t>
            </a:r>
            <a:r>
              <a:rPr lang="en-US" dirty="0" smtClean="0"/>
              <a:t>conditions</a:t>
            </a:r>
          </a:p>
          <a:p>
            <a:r>
              <a:rPr lang="en-US" dirty="0" smtClean="0"/>
              <a:t>A Delta-T between 3.9 </a:t>
            </a:r>
            <a:r>
              <a:rPr lang="en-US" dirty="0" err="1"/>
              <a:t>μm</a:t>
            </a:r>
            <a:r>
              <a:rPr lang="en-US" dirty="0" smtClean="0"/>
              <a:t> and 11.2 </a:t>
            </a:r>
            <a:r>
              <a:rPr lang="en-US" dirty="0" err="1" smtClean="0"/>
              <a:t>μm</a:t>
            </a:r>
            <a:r>
              <a:rPr lang="en-US" dirty="0" smtClean="0"/>
              <a:t> Brightness Temperatures of at least 4 K must be present</a:t>
            </a:r>
          </a:p>
          <a:p>
            <a:r>
              <a:rPr lang="en-US" dirty="0" smtClean="0"/>
              <a:t>0.64 </a:t>
            </a:r>
            <a:r>
              <a:rPr lang="en-US" dirty="0" err="1"/>
              <a:t>μm</a:t>
            </a:r>
            <a:r>
              <a:rPr lang="en-US" dirty="0" smtClean="0"/>
              <a:t> and 12.3 </a:t>
            </a:r>
            <a:r>
              <a:rPr lang="en-US" dirty="0" err="1" smtClean="0"/>
              <a:t>μm</a:t>
            </a:r>
            <a:r>
              <a:rPr lang="en-US" dirty="0" smtClean="0"/>
              <a:t> data (Channels 2 and 15) are used to screen for clouds:  FDCA does not use the Baseline Clear Sky Mask</a:t>
            </a:r>
          </a:p>
          <a:p>
            <a:r>
              <a:rPr lang="en-US" dirty="0"/>
              <a:t>ABI </a:t>
            </a:r>
            <a:r>
              <a:rPr lang="en-US" dirty="0" smtClean="0"/>
              <a:t>: </a:t>
            </a:r>
            <a:r>
              <a:rPr lang="en-US" b="1" dirty="0" smtClean="0">
                <a:solidFill>
                  <a:schemeClr val="accent1">
                    <a:lumMod val="50000"/>
                  </a:schemeClr>
                </a:solidFill>
              </a:rPr>
              <a:t>Full </a:t>
            </a:r>
            <a:r>
              <a:rPr lang="en-US" b="1" dirty="0">
                <a:solidFill>
                  <a:schemeClr val="accent1">
                    <a:lumMod val="50000"/>
                  </a:schemeClr>
                </a:solidFill>
              </a:rPr>
              <a:t>D</a:t>
            </a:r>
            <a:r>
              <a:rPr lang="en-US" b="1" dirty="0" smtClean="0">
                <a:solidFill>
                  <a:schemeClr val="accent1">
                    <a:lumMod val="50000"/>
                  </a:schemeClr>
                </a:solidFill>
              </a:rPr>
              <a:t>isk </a:t>
            </a:r>
            <a:r>
              <a:rPr lang="en-US" b="1" dirty="0">
                <a:solidFill>
                  <a:schemeClr val="accent1">
                    <a:lumMod val="50000"/>
                  </a:schemeClr>
                </a:solidFill>
              </a:rPr>
              <a:t>coverage every 15 minutes</a:t>
            </a:r>
            <a:r>
              <a:rPr lang="en-US" dirty="0"/>
              <a:t> and </a:t>
            </a:r>
            <a:r>
              <a:rPr lang="en-US" b="1" dirty="0">
                <a:solidFill>
                  <a:schemeClr val="accent1">
                    <a:lumMod val="50000"/>
                  </a:schemeClr>
                </a:solidFill>
              </a:rPr>
              <a:t>CONUS coverage every 5 minutes</a:t>
            </a:r>
            <a:r>
              <a:rPr lang="en-US" dirty="0"/>
              <a:t> to ensure that even short-lived burning can be monitored </a:t>
            </a:r>
            <a:endParaRPr lang="en-US" dirty="0" smtClean="0"/>
          </a:p>
          <a:p>
            <a:r>
              <a:rPr lang="en-US" dirty="0" smtClean="0"/>
              <a:t>TPW and Surface Emissivity are used to judge how the fire signal is affected by the Earth/Atmosphere system.</a:t>
            </a:r>
          </a:p>
          <a:p>
            <a:endParaRPr lang="en-US" dirty="0"/>
          </a:p>
        </p:txBody>
      </p:sp>
      <p:sp>
        <p:nvSpPr>
          <p:cNvPr id="4" name="TextBox 3"/>
          <p:cNvSpPr txBox="1"/>
          <p:nvPr/>
        </p:nvSpPr>
        <p:spPr>
          <a:xfrm>
            <a:off x="872646" y="945212"/>
            <a:ext cx="3540456" cy="276999"/>
          </a:xfrm>
          <a:prstGeom prst="rect">
            <a:avLst/>
          </a:prstGeom>
          <a:noFill/>
        </p:spPr>
        <p:txBody>
          <a:bodyPr wrap="none" rtlCol="0">
            <a:spAutoFit/>
          </a:bodyPr>
          <a:lstStyle/>
          <a:p>
            <a:r>
              <a:rPr lang="en-US" sz="1200" b="1" u="sng" dirty="0"/>
              <a:t>F</a:t>
            </a:r>
            <a:r>
              <a:rPr lang="en-US" sz="1200" b="1" dirty="0"/>
              <a:t>ire </a:t>
            </a:r>
            <a:r>
              <a:rPr lang="en-US" sz="1200" b="1" u="sng" dirty="0"/>
              <a:t>D</a:t>
            </a:r>
            <a:r>
              <a:rPr lang="en-US" sz="1200" b="1" dirty="0"/>
              <a:t>etection and </a:t>
            </a:r>
            <a:r>
              <a:rPr lang="en-US" sz="1200" b="1" u="sng" dirty="0"/>
              <a:t>C</a:t>
            </a:r>
            <a:r>
              <a:rPr lang="en-US" sz="1200" b="1" dirty="0"/>
              <a:t>haracterization </a:t>
            </a:r>
            <a:r>
              <a:rPr lang="en-US" sz="1200" b="1" u="sng" dirty="0"/>
              <a:t>A</a:t>
            </a:r>
            <a:r>
              <a:rPr lang="en-US" sz="1200" b="1" dirty="0"/>
              <a:t>lgorithm</a:t>
            </a:r>
          </a:p>
        </p:txBody>
      </p:sp>
    </p:spTree>
    <p:custDataLst>
      <p:tags r:id="rId1"/>
    </p:custDataLst>
    <p:extLst>
      <p:ext uri="{BB962C8B-B14F-4D97-AF65-F5344CB8AC3E}">
        <p14:creationId xmlns:p14="http://schemas.microsoft.com/office/powerpoint/2010/main" val="307040242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Box 2"/>
          <p:cNvSpPr txBox="1">
            <a:spLocks noChangeArrowheads="1"/>
          </p:cNvSpPr>
          <p:nvPr/>
        </p:nvSpPr>
        <p:spPr bwMode="auto">
          <a:xfrm>
            <a:off x="900952" y="304800"/>
            <a:ext cx="8035879"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5875">
                <a:solidFill>
                  <a:schemeClr val="tx1"/>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lnSpc>
                <a:spcPct val="100000"/>
              </a:lnSpc>
              <a:spcBef>
                <a:spcPct val="0"/>
              </a:spcBef>
            </a:pPr>
            <a:r>
              <a:rPr lang="en-US" sz="3200" b="1" dirty="0" smtClean="0"/>
              <a:t>How </a:t>
            </a:r>
            <a:r>
              <a:rPr lang="en-US" sz="3200" b="1" dirty="0"/>
              <a:t>short and long-wave IR bands are used to detect &amp; characterize fires</a:t>
            </a:r>
            <a:endParaRPr lang="en-US" sz="3200" dirty="0">
              <a:latin typeface="Times New Roman" pitchFamily="18" charset="0"/>
            </a:endParaRPr>
          </a:p>
        </p:txBody>
      </p:sp>
      <p:pic>
        <p:nvPicPr>
          <p:cNvPr id="276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9575" y="1382018"/>
            <a:ext cx="4405313" cy="3538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652" name="Text Box 4"/>
          <p:cNvSpPr txBox="1">
            <a:spLocks noChangeArrowheads="1"/>
          </p:cNvSpPr>
          <p:nvPr/>
        </p:nvSpPr>
        <p:spPr bwMode="auto">
          <a:xfrm>
            <a:off x="5324054" y="1417405"/>
            <a:ext cx="3733800" cy="3139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eaLnBrk="0" hangingPunct="0">
              <a:lnSpc>
                <a:spcPct val="100000"/>
              </a:lnSpc>
              <a:spcBef>
                <a:spcPct val="0"/>
              </a:spcBef>
            </a:pPr>
            <a:r>
              <a:rPr lang="en-US" dirty="0" smtClean="0"/>
              <a:t>When the surface </a:t>
            </a:r>
            <a:r>
              <a:rPr lang="en-US" dirty="0"/>
              <a:t>temperature </a:t>
            </a:r>
            <a:r>
              <a:rPr lang="en-US" dirty="0" smtClean="0"/>
              <a:t>warms, </a:t>
            </a:r>
            <a:r>
              <a:rPr lang="en-US" dirty="0"/>
              <a:t>the </a:t>
            </a:r>
            <a:r>
              <a:rPr lang="en-US" dirty="0" smtClean="0"/>
              <a:t>Planck </a:t>
            </a:r>
            <a:r>
              <a:rPr lang="en-US" dirty="0"/>
              <a:t>function </a:t>
            </a:r>
            <a:r>
              <a:rPr lang="en-US" dirty="0" smtClean="0"/>
              <a:t>peak shifts </a:t>
            </a:r>
            <a:r>
              <a:rPr lang="en-US" dirty="0"/>
              <a:t>toward shorter </a:t>
            </a:r>
            <a:r>
              <a:rPr lang="en-US" dirty="0" smtClean="0"/>
              <a:t>wavelengths; radiance </a:t>
            </a:r>
            <a:r>
              <a:rPr lang="en-US" dirty="0"/>
              <a:t>increases more rapidly at </a:t>
            </a:r>
            <a:r>
              <a:rPr lang="en-US" dirty="0" smtClean="0"/>
              <a:t>~3.9 </a:t>
            </a:r>
            <a:r>
              <a:rPr lang="en-US" dirty="0">
                <a:cs typeface="Arial" charset="0"/>
              </a:rPr>
              <a:t>µ</a:t>
            </a:r>
            <a:r>
              <a:rPr lang="en-US" dirty="0"/>
              <a:t>m </a:t>
            </a:r>
            <a:r>
              <a:rPr lang="en-US" dirty="0" smtClean="0"/>
              <a:t>than at  </a:t>
            </a:r>
            <a:r>
              <a:rPr lang="en-US" dirty="0"/>
              <a:t>~11 </a:t>
            </a:r>
            <a:r>
              <a:rPr lang="en-US" dirty="0">
                <a:cs typeface="Arial" charset="0"/>
              </a:rPr>
              <a:t>µ</a:t>
            </a:r>
            <a:r>
              <a:rPr lang="en-US" dirty="0"/>
              <a:t>m.  D</a:t>
            </a:r>
            <a:r>
              <a:rPr lang="en-US" dirty="0" smtClean="0"/>
              <a:t>ifferent </a:t>
            </a:r>
            <a:r>
              <a:rPr lang="en-US" dirty="0"/>
              <a:t>brightness temperature responses in these two infrared windows and background conditions </a:t>
            </a:r>
            <a:r>
              <a:rPr lang="en-US" dirty="0" smtClean="0"/>
              <a:t>are </a:t>
            </a:r>
            <a:r>
              <a:rPr lang="en-US" dirty="0"/>
              <a:t>used to detect fires and estimate sub-pixel fire size, temperature and fire radiative power (FRP).</a:t>
            </a:r>
          </a:p>
        </p:txBody>
      </p:sp>
      <p:sp>
        <p:nvSpPr>
          <p:cNvPr id="2" name="TextBox 1"/>
          <p:cNvSpPr txBox="1"/>
          <p:nvPr/>
        </p:nvSpPr>
        <p:spPr>
          <a:xfrm>
            <a:off x="1144947" y="4973201"/>
            <a:ext cx="7991640" cy="1569660"/>
          </a:xfrm>
          <a:prstGeom prst="rect">
            <a:avLst/>
          </a:prstGeom>
          <a:noFill/>
        </p:spPr>
        <p:txBody>
          <a:bodyPr wrap="square" rtlCol="0">
            <a:spAutoFit/>
          </a:bodyPr>
          <a:lstStyle/>
          <a:p>
            <a:pPr algn="ctr"/>
            <a:r>
              <a:rPr lang="en-US" sz="1600" b="1" dirty="0" smtClean="0"/>
              <a:t>Terms</a:t>
            </a:r>
          </a:p>
          <a:p>
            <a:r>
              <a:rPr lang="en-US" sz="1600" b="1" dirty="0" smtClean="0"/>
              <a:t>The Planck function:</a:t>
            </a:r>
            <a:r>
              <a:rPr lang="en-US" sz="1600" dirty="0" smtClean="0"/>
              <a:t> Describes emitted energy at a given temperature / wavelength.  (The curves in the plot above)</a:t>
            </a:r>
            <a:endParaRPr lang="en-US" sz="1600" b="1" dirty="0" smtClean="0"/>
          </a:p>
          <a:p>
            <a:r>
              <a:rPr lang="en-US" sz="1600" b="1" dirty="0" smtClean="0"/>
              <a:t>Radiance:</a:t>
            </a:r>
            <a:r>
              <a:rPr lang="en-US" sz="1600" dirty="0" smtClean="0"/>
              <a:t> A measure of the emitted energy (The y axis in the plot above)</a:t>
            </a:r>
            <a:endParaRPr lang="en-US" sz="1600" b="1" dirty="0" smtClean="0"/>
          </a:p>
          <a:p>
            <a:r>
              <a:rPr lang="en-US" sz="1600" b="1" dirty="0" smtClean="0"/>
              <a:t>Brightness Temperature:</a:t>
            </a:r>
            <a:r>
              <a:rPr lang="en-US" sz="1600" dirty="0" smtClean="0"/>
              <a:t> The temperature sensed by the detector, it is wavelength dependent and not the same as the bulk temperature of the surface or fire. </a:t>
            </a:r>
            <a:endParaRPr lang="en-US" sz="1600" dirty="0"/>
          </a:p>
        </p:txBody>
      </p:sp>
    </p:spTree>
    <p:custDataLst>
      <p:tags r:id="rId1"/>
    </p:custDataLst>
    <p:extLst>
      <p:ext uri="{BB962C8B-B14F-4D97-AF65-F5344CB8AC3E}">
        <p14:creationId xmlns:p14="http://schemas.microsoft.com/office/powerpoint/2010/main" val="285872992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Box 2"/>
          <p:cNvSpPr txBox="1">
            <a:spLocks noChangeArrowheads="1"/>
          </p:cNvSpPr>
          <p:nvPr/>
        </p:nvSpPr>
        <p:spPr bwMode="auto">
          <a:xfrm>
            <a:off x="785622" y="588992"/>
            <a:ext cx="5425992"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lnSpc>
                <a:spcPct val="100000"/>
              </a:lnSpc>
              <a:spcBef>
                <a:spcPct val="0"/>
              </a:spcBef>
            </a:pPr>
            <a:r>
              <a:rPr lang="en-US" sz="1400" b="1" dirty="0" smtClean="0"/>
              <a:t>Differences </a:t>
            </a:r>
            <a:r>
              <a:rPr lang="en-US" sz="1400" b="1" dirty="0"/>
              <a:t>in brightness temperatures </a:t>
            </a:r>
            <a:r>
              <a:rPr lang="en-US" sz="1400" b="1" dirty="0" smtClean="0"/>
              <a:t>between </a:t>
            </a:r>
            <a:r>
              <a:rPr lang="en-US" sz="1400" b="1" dirty="0"/>
              <a:t>two infrared windows </a:t>
            </a:r>
            <a:r>
              <a:rPr lang="en-US" sz="1400" b="1" dirty="0" smtClean="0"/>
              <a:t>are </a:t>
            </a:r>
            <a:r>
              <a:rPr lang="en-US" sz="1400" b="1" dirty="0"/>
              <a:t>due to </a:t>
            </a:r>
            <a:r>
              <a:rPr lang="en-US" sz="1400" b="1" i="1" dirty="0"/>
              <a:t>reflected solar radiation</a:t>
            </a:r>
            <a:r>
              <a:rPr lang="en-US" sz="1400" b="1" dirty="0"/>
              <a:t>, </a:t>
            </a:r>
            <a:r>
              <a:rPr lang="en-US" sz="1400" b="1" i="1" dirty="0"/>
              <a:t>surface emissivity</a:t>
            </a:r>
            <a:r>
              <a:rPr lang="en-US" sz="1400" b="1" dirty="0"/>
              <a:t> </a:t>
            </a:r>
            <a:r>
              <a:rPr lang="en-US" sz="1400" b="1" dirty="0" smtClean="0"/>
              <a:t>differences </a:t>
            </a:r>
            <a:r>
              <a:rPr lang="en-US" sz="1400" b="1" dirty="0"/>
              <a:t>and </a:t>
            </a:r>
            <a:r>
              <a:rPr lang="en-US" sz="1400" b="1" i="1" dirty="0"/>
              <a:t>water vapor </a:t>
            </a:r>
            <a:r>
              <a:rPr lang="en-US" sz="1400" b="1" i="1" dirty="0" smtClean="0"/>
              <a:t>attenuation</a:t>
            </a:r>
            <a:r>
              <a:rPr lang="en-US" sz="1400" b="1" dirty="0"/>
              <a:t> </a:t>
            </a:r>
            <a:r>
              <a:rPr lang="en-US" sz="1400" b="1" dirty="0" smtClean="0"/>
              <a:t>that result </a:t>
            </a:r>
            <a:r>
              <a:rPr lang="en-US" sz="1400" b="1" dirty="0"/>
              <a:t>in brightness temperature differences of 2-4 K.</a:t>
            </a:r>
          </a:p>
          <a:p>
            <a:pPr eaLnBrk="0" hangingPunct="0">
              <a:lnSpc>
                <a:spcPct val="100000"/>
              </a:lnSpc>
              <a:spcBef>
                <a:spcPct val="0"/>
              </a:spcBef>
            </a:pPr>
            <a:r>
              <a:rPr lang="en-US" sz="1400" b="1" dirty="0"/>
              <a:t> </a:t>
            </a:r>
          </a:p>
          <a:p>
            <a:pPr eaLnBrk="0" hangingPunct="0">
              <a:lnSpc>
                <a:spcPct val="100000"/>
              </a:lnSpc>
              <a:spcBef>
                <a:spcPct val="0"/>
              </a:spcBef>
            </a:pPr>
            <a:r>
              <a:rPr lang="en-US" sz="1400" b="1" dirty="0"/>
              <a:t>Larger differences occur when one part of a pixel (p) is substantially warmer than the rest of the pixel (1-p).  The hotter portion will contribute more radiance </a:t>
            </a:r>
            <a:r>
              <a:rPr lang="en-US" sz="1400" b="1" dirty="0" smtClean="0"/>
              <a:t>(energy) in </a:t>
            </a:r>
            <a:r>
              <a:rPr lang="en-US" sz="1400" b="1" dirty="0"/>
              <a:t>shorter wavelengths than in the longer wavelengths. </a:t>
            </a:r>
            <a:r>
              <a:rPr lang="en-US" sz="1400" b="1" dirty="0" smtClean="0"/>
              <a:t> (This is known as a sub-pixel effect)</a:t>
            </a:r>
            <a:endParaRPr lang="en-US" sz="1400" b="1" dirty="0"/>
          </a:p>
        </p:txBody>
      </p:sp>
      <p:grpSp>
        <p:nvGrpSpPr>
          <p:cNvPr id="28675" name="Group 3"/>
          <p:cNvGrpSpPr>
            <a:grpSpLocks/>
          </p:cNvGrpSpPr>
          <p:nvPr/>
        </p:nvGrpSpPr>
        <p:grpSpPr bwMode="auto">
          <a:xfrm>
            <a:off x="6324600" y="1066800"/>
            <a:ext cx="2206625" cy="1619250"/>
            <a:chOff x="3456" y="1008"/>
            <a:chExt cx="1390" cy="1020"/>
          </a:xfrm>
        </p:grpSpPr>
        <p:sp>
          <p:nvSpPr>
            <p:cNvPr id="28676" name="Text Box 4"/>
            <p:cNvSpPr txBox="1">
              <a:spLocks noChangeArrowheads="1"/>
            </p:cNvSpPr>
            <p:nvPr/>
          </p:nvSpPr>
          <p:spPr bwMode="auto">
            <a:xfrm>
              <a:off x="4502" y="1272"/>
              <a:ext cx="220"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lnSpc>
                  <a:spcPct val="100000"/>
                </a:lnSpc>
                <a:spcBef>
                  <a:spcPct val="0"/>
                </a:spcBef>
              </a:pPr>
              <a:r>
                <a:rPr lang="en-US" sz="2400" b="1" dirty="0"/>
                <a:t>p</a:t>
              </a:r>
            </a:p>
          </p:txBody>
        </p:sp>
        <p:sp>
          <p:nvSpPr>
            <p:cNvPr id="28677" name="Text Box 5"/>
            <p:cNvSpPr txBox="1">
              <a:spLocks noChangeArrowheads="1"/>
            </p:cNvSpPr>
            <p:nvPr/>
          </p:nvSpPr>
          <p:spPr bwMode="auto">
            <a:xfrm>
              <a:off x="4512" y="1776"/>
              <a:ext cx="334"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lnSpc>
                  <a:spcPct val="100000"/>
                </a:lnSpc>
                <a:spcBef>
                  <a:spcPct val="0"/>
                </a:spcBef>
              </a:pPr>
              <a:r>
                <a:rPr lang="en-US" sz="2000" b="1" dirty="0"/>
                <a:t>1-p</a:t>
              </a:r>
            </a:p>
          </p:txBody>
        </p:sp>
        <p:sp>
          <p:nvSpPr>
            <p:cNvPr id="28678" name="Text Box 6"/>
            <p:cNvSpPr txBox="1">
              <a:spLocks noChangeArrowheads="1"/>
            </p:cNvSpPr>
            <p:nvPr/>
          </p:nvSpPr>
          <p:spPr bwMode="auto">
            <a:xfrm>
              <a:off x="3617" y="1008"/>
              <a:ext cx="369" cy="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lnSpc>
                  <a:spcPct val="100000"/>
                </a:lnSpc>
                <a:spcBef>
                  <a:spcPct val="0"/>
                </a:spcBef>
              </a:pPr>
              <a:r>
                <a:rPr lang="en-US" sz="1600" b="1" dirty="0"/>
                <a:t>Pixel</a:t>
              </a:r>
              <a:endParaRPr lang="en-US" sz="1800" b="1" dirty="0"/>
            </a:p>
          </p:txBody>
        </p:sp>
        <p:grpSp>
          <p:nvGrpSpPr>
            <p:cNvPr id="28679" name="Group 7"/>
            <p:cNvGrpSpPr>
              <a:grpSpLocks/>
            </p:cNvGrpSpPr>
            <p:nvPr/>
          </p:nvGrpSpPr>
          <p:grpSpPr bwMode="auto">
            <a:xfrm>
              <a:off x="3456" y="1224"/>
              <a:ext cx="768" cy="768"/>
              <a:chOff x="3552" y="2688"/>
              <a:chExt cx="1248" cy="1200"/>
            </a:xfrm>
          </p:grpSpPr>
          <p:sp>
            <p:nvSpPr>
              <p:cNvPr id="28680" name="Rectangle 8"/>
              <p:cNvSpPr>
                <a:spLocks noChangeArrowheads="1"/>
              </p:cNvSpPr>
              <p:nvPr/>
            </p:nvSpPr>
            <p:spPr bwMode="auto">
              <a:xfrm>
                <a:off x="3552" y="2688"/>
                <a:ext cx="1248" cy="1200"/>
              </a:xfrm>
              <a:prstGeom prst="rect">
                <a:avLst/>
              </a:prstGeom>
              <a:solidFill>
                <a:srgbClr val="FF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lnSpc>
                    <a:spcPct val="100000"/>
                  </a:lnSpc>
                  <a:spcBef>
                    <a:spcPct val="0"/>
                  </a:spcBef>
                </a:pPr>
                <a:endParaRPr lang="en-US" sz="2400">
                  <a:solidFill>
                    <a:schemeClr val="tx1"/>
                  </a:solidFill>
                  <a:latin typeface="Times New Roman" pitchFamily="18" charset="0"/>
                </a:endParaRPr>
              </a:p>
            </p:txBody>
          </p:sp>
          <p:sp>
            <p:nvSpPr>
              <p:cNvPr id="28681" name="AutoShape 9"/>
              <p:cNvSpPr>
                <a:spLocks noChangeArrowheads="1"/>
              </p:cNvSpPr>
              <p:nvPr>
                <p:custDataLst>
                  <p:tags r:id="rId5"/>
                </p:custDataLst>
              </p:nvPr>
            </p:nvSpPr>
            <p:spPr bwMode="auto">
              <a:xfrm>
                <a:off x="3984" y="3072"/>
                <a:ext cx="384" cy="336"/>
              </a:xfrm>
              <a:prstGeom prst="irregularSeal2">
                <a:avLst/>
              </a:prstGeom>
              <a:gradFill rotWithShape="0">
                <a:gsLst>
                  <a:gs pos="0">
                    <a:srgbClr val="FFF200"/>
                  </a:gs>
                  <a:gs pos="45000">
                    <a:srgbClr val="FF7A00"/>
                  </a:gs>
                  <a:gs pos="70000">
                    <a:srgbClr val="FF0300"/>
                  </a:gs>
                  <a:gs pos="100000">
                    <a:srgbClr val="4D0808"/>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682" name="AutoShape 10"/>
              <p:cNvSpPr>
                <a:spLocks noChangeArrowheads="1"/>
              </p:cNvSpPr>
              <p:nvPr>
                <p:custDataLst>
                  <p:tags r:id="rId6"/>
                </p:custDataLst>
              </p:nvPr>
            </p:nvSpPr>
            <p:spPr bwMode="auto">
              <a:xfrm>
                <a:off x="3696" y="2880"/>
                <a:ext cx="192" cy="240"/>
              </a:xfrm>
              <a:prstGeom prst="irregularSeal2">
                <a:avLst/>
              </a:prstGeom>
              <a:gradFill rotWithShape="0">
                <a:gsLst>
                  <a:gs pos="0">
                    <a:srgbClr val="FFF200"/>
                  </a:gs>
                  <a:gs pos="45000">
                    <a:srgbClr val="FF7A00"/>
                  </a:gs>
                  <a:gs pos="70000">
                    <a:srgbClr val="FF0300"/>
                  </a:gs>
                  <a:gs pos="100000">
                    <a:srgbClr val="4D0808"/>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28683" name="Line 11"/>
            <p:cNvSpPr>
              <a:spLocks noChangeShapeType="1"/>
            </p:cNvSpPr>
            <p:nvPr/>
          </p:nvSpPr>
          <p:spPr bwMode="auto">
            <a:xfrm flipH="1">
              <a:off x="3696" y="1416"/>
              <a:ext cx="768" cy="0"/>
            </a:xfrm>
            <a:prstGeom prst="line">
              <a:avLst/>
            </a:prstGeom>
            <a:noFill/>
            <a:ln w="22225">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684" name="Line 12"/>
            <p:cNvSpPr>
              <a:spLocks noChangeShapeType="1"/>
            </p:cNvSpPr>
            <p:nvPr/>
          </p:nvSpPr>
          <p:spPr bwMode="auto">
            <a:xfrm flipH="1">
              <a:off x="3984" y="1440"/>
              <a:ext cx="528" cy="144"/>
            </a:xfrm>
            <a:prstGeom prst="line">
              <a:avLst/>
            </a:prstGeom>
            <a:noFill/>
            <a:ln w="22225">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685" name="Line 13"/>
            <p:cNvSpPr>
              <a:spLocks noChangeShapeType="1"/>
            </p:cNvSpPr>
            <p:nvPr>
              <p:custDataLst>
                <p:tags r:id="rId4"/>
              </p:custDataLst>
            </p:nvPr>
          </p:nvSpPr>
          <p:spPr bwMode="auto">
            <a:xfrm flipH="1" flipV="1">
              <a:off x="4032" y="1848"/>
              <a:ext cx="480" cy="24"/>
            </a:xfrm>
            <a:prstGeom prst="line">
              <a:avLst/>
            </a:prstGeom>
            <a:noFill/>
            <a:ln w="22225">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8687" name="Group 15"/>
          <p:cNvGrpSpPr>
            <a:grpSpLocks/>
          </p:cNvGrpSpPr>
          <p:nvPr/>
        </p:nvGrpSpPr>
        <p:grpSpPr bwMode="auto">
          <a:xfrm>
            <a:off x="1228084" y="2947610"/>
            <a:ext cx="3443288" cy="3208338"/>
            <a:chOff x="240" y="1056"/>
            <a:chExt cx="2217" cy="2069"/>
          </a:xfrm>
        </p:grpSpPr>
        <p:pic>
          <p:nvPicPr>
            <p:cNvPr id="28688" name="Picture 16" descr="Scanlin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0" y="1056"/>
              <a:ext cx="2217" cy="2069"/>
            </a:xfrm>
            <a:prstGeom prst="rect">
              <a:avLst/>
            </a:prstGeom>
            <a:noFill/>
            <a:ln w="15875">
              <a:noFill/>
              <a:miter lim="800000"/>
              <a:headEnd/>
              <a:tailEnd/>
            </a:ln>
            <a:extLst>
              <a:ext uri="{909E8E84-426E-40DD-AFC4-6F175D3DCCD1}">
                <a14:hiddenFill xmlns:a14="http://schemas.microsoft.com/office/drawing/2010/main">
                  <a:solidFill>
                    <a:srgbClr val="FFFFFF"/>
                  </a:solidFill>
                </a14:hiddenFill>
              </a:ext>
            </a:extLst>
          </p:spPr>
        </p:pic>
        <p:sp>
          <p:nvSpPr>
            <p:cNvPr id="28689" name="Text Box 17"/>
            <p:cNvSpPr txBox="1">
              <a:spLocks noChangeArrowheads="1"/>
            </p:cNvSpPr>
            <p:nvPr/>
          </p:nvSpPr>
          <p:spPr bwMode="auto">
            <a:xfrm>
              <a:off x="672" y="1478"/>
              <a:ext cx="647" cy="157"/>
            </a:xfrm>
            <a:prstGeom prst="rect">
              <a:avLst/>
            </a:prstGeom>
            <a:noFill/>
            <a:ln w="12700">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lnSpc>
                  <a:spcPct val="100000"/>
                </a:lnSpc>
                <a:spcBef>
                  <a:spcPct val="0"/>
                </a:spcBef>
              </a:pPr>
              <a:r>
                <a:rPr lang="en-US" sz="1000" b="1">
                  <a:solidFill>
                    <a:schemeClr val="tx1"/>
                  </a:solidFill>
                </a:rPr>
                <a:t>Possible fires</a:t>
              </a:r>
            </a:p>
          </p:txBody>
        </p:sp>
        <p:sp>
          <p:nvSpPr>
            <p:cNvPr id="28690" name="Line 18"/>
            <p:cNvSpPr>
              <a:spLocks noChangeShapeType="1"/>
            </p:cNvSpPr>
            <p:nvPr/>
          </p:nvSpPr>
          <p:spPr bwMode="auto">
            <a:xfrm flipH="1">
              <a:off x="912" y="1680"/>
              <a:ext cx="144" cy="480"/>
            </a:xfrm>
            <a:prstGeom prst="line">
              <a:avLst/>
            </a:prstGeom>
            <a:noFill/>
            <a:ln w="12700">
              <a:no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691" name="Line 19"/>
            <p:cNvSpPr>
              <a:spLocks noChangeShapeType="1"/>
            </p:cNvSpPr>
            <p:nvPr/>
          </p:nvSpPr>
          <p:spPr bwMode="auto">
            <a:xfrm>
              <a:off x="1152" y="1728"/>
              <a:ext cx="48" cy="480"/>
            </a:xfrm>
            <a:prstGeom prst="line">
              <a:avLst/>
            </a:prstGeom>
            <a:noFill/>
            <a:ln w="12700">
              <a:no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692" name="Line 20"/>
            <p:cNvSpPr>
              <a:spLocks noChangeShapeType="1"/>
            </p:cNvSpPr>
            <p:nvPr/>
          </p:nvSpPr>
          <p:spPr bwMode="auto">
            <a:xfrm>
              <a:off x="1248" y="1632"/>
              <a:ext cx="336" cy="96"/>
            </a:xfrm>
            <a:prstGeom prst="line">
              <a:avLst/>
            </a:prstGeom>
            <a:noFill/>
            <a:ln w="12700">
              <a:no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693" name="Line 21"/>
            <p:cNvSpPr>
              <a:spLocks noChangeShapeType="1"/>
            </p:cNvSpPr>
            <p:nvPr/>
          </p:nvSpPr>
          <p:spPr bwMode="auto">
            <a:xfrm flipV="1">
              <a:off x="1296" y="1248"/>
              <a:ext cx="672" cy="288"/>
            </a:xfrm>
            <a:prstGeom prst="line">
              <a:avLst/>
            </a:prstGeom>
            <a:noFill/>
            <a:ln w="12700">
              <a:no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694" name="Line 22"/>
            <p:cNvSpPr>
              <a:spLocks noChangeShapeType="1"/>
            </p:cNvSpPr>
            <p:nvPr/>
          </p:nvSpPr>
          <p:spPr bwMode="auto">
            <a:xfrm>
              <a:off x="1200" y="1680"/>
              <a:ext cx="240" cy="336"/>
            </a:xfrm>
            <a:prstGeom prst="line">
              <a:avLst/>
            </a:prstGeom>
            <a:noFill/>
            <a:ln w="12700">
              <a:no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695" name="Line 23"/>
            <p:cNvSpPr>
              <a:spLocks noChangeShapeType="1"/>
            </p:cNvSpPr>
            <p:nvPr/>
          </p:nvSpPr>
          <p:spPr bwMode="auto">
            <a:xfrm>
              <a:off x="1296" y="1584"/>
              <a:ext cx="608" cy="23"/>
            </a:xfrm>
            <a:prstGeom prst="line">
              <a:avLst/>
            </a:prstGeom>
            <a:noFill/>
            <a:ln w="12700">
              <a:no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8696" name="Group 24"/>
          <p:cNvGrpSpPr>
            <a:grpSpLocks/>
          </p:cNvGrpSpPr>
          <p:nvPr/>
        </p:nvGrpSpPr>
        <p:grpSpPr bwMode="auto">
          <a:xfrm>
            <a:off x="4701988" y="2918014"/>
            <a:ext cx="3962400" cy="3136296"/>
            <a:chOff x="2976" y="1056"/>
            <a:chExt cx="2784" cy="2230"/>
          </a:xfrm>
        </p:grpSpPr>
        <p:pic>
          <p:nvPicPr>
            <p:cNvPr id="28697" name="Picture 25" descr="4minus11panel"/>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024" y="1056"/>
              <a:ext cx="2344" cy="1804"/>
            </a:xfrm>
            <a:prstGeom prst="rect">
              <a:avLst/>
            </a:prstGeom>
            <a:noFill/>
            <a:extLst>
              <a:ext uri="{909E8E84-426E-40DD-AFC4-6F175D3DCCD1}">
                <a14:hiddenFill xmlns:a14="http://schemas.microsoft.com/office/drawing/2010/main">
                  <a:solidFill>
                    <a:srgbClr val="FFFFFF"/>
                  </a:solidFill>
                </a14:hiddenFill>
              </a:ext>
            </a:extLst>
          </p:spPr>
        </p:pic>
        <p:sp>
          <p:nvSpPr>
            <p:cNvPr id="28698" name="Text Box 26"/>
            <p:cNvSpPr txBox="1">
              <a:spLocks noChangeArrowheads="1"/>
            </p:cNvSpPr>
            <p:nvPr/>
          </p:nvSpPr>
          <p:spPr bwMode="auto">
            <a:xfrm>
              <a:off x="2976" y="2870"/>
              <a:ext cx="2784" cy="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lnSpc>
                  <a:spcPct val="100000"/>
                </a:lnSpc>
                <a:spcBef>
                  <a:spcPct val="0"/>
                </a:spcBef>
              </a:pPr>
              <a:r>
                <a:rPr lang="en-US" sz="1600" b="1" dirty="0"/>
                <a:t>NE Brazil along the transition zone between forest and savanna</a:t>
              </a:r>
            </a:p>
          </p:txBody>
        </p:sp>
        <p:sp>
          <p:nvSpPr>
            <p:cNvPr id="28699" name="Oval 27"/>
            <p:cNvSpPr>
              <a:spLocks noChangeArrowheads="1"/>
            </p:cNvSpPr>
            <p:nvPr>
              <p:custDataLst>
                <p:tags r:id="rId2"/>
              </p:custDataLst>
            </p:nvPr>
          </p:nvSpPr>
          <p:spPr bwMode="auto">
            <a:xfrm rot="-2886806">
              <a:off x="3796" y="1546"/>
              <a:ext cx="1488" cy="515"/>
            </a:xfrm>
            <a:prstGeom prst="ellipse">
              <a:avLst/>
            </a:prstGeom>
            <a:noFill/>
            <a:ln w="25400" algn="ctr">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700" name="Text Box 28"/>
            <p:cNvSpPr txBox="1">
              <a:spLocks noChangeArrowheads="1"/>
            </p:cNvSpPr>
            <p:nvPr>
              <p:custDataLst>
                <p:tags r:id="rId3"/>
              </p:custDataLst>
            </p:nvPr>
          </p:nvSpPr>
          <p:spPr bwMode="auto">
            <a:xfrm rot="-2968256">
              <a:off x="4102" y="1703"/>
              <a:ext cx="881" cy="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lnSpc>
                  <a:spcPct val="100000"/>
                </a:lnSpc>
                <a:spcBef>
                  <a:spcPct val="0"/>
                </a:spcBef>
              </a:pPr>
              <a:r>
                <a:rPr lang="en-US" sz="1200">
                  <a:solidFill>
                    <a:schemeClr val="tx1"/>
                  </a:solidFill>
                </a:rPr>
                <a:t>Transition Zone</a:t>
              </a:r>
            </a:p>
          </p:txBody>
        </p:sp>
      </p:grpSp>
      <p:sp>
        <p:nvSpPr>
          <p:cNvPr id="28701" name="Text Box 29"/>
          <p:cNvSpPr txBox="1">
            <a:spLocks noChangeArrowheads="1"/>
          </p:cNvSpPr>
          <p:nvPr/>
        </p:nvSpPr>
        <p:spPr bwMode="auto">
          <a:xfrm>
            <a:off x="1376935" y="6109017"/>
            <a:ext cx="350869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lnSpc>
                <a:spcPct val="100000"/>
              </a:lnSpc>
              <a:spcBef>
                <a:spcPct val="0"/>
              </a:spcBef>
            </a:pPr>
            <a:r>
              <a:rPr lang="en-US" sz="1600" b="1" dirty="0"/>
              <a:t>Brightness temperatures along a scan line in NE Brazil</a:t>
            </a:r>
          </a:p>
        </p:txBody>
      </p:sp>
      <p:sp>
        <p:nvSpPr>
          <p:cNvPr id="28702" name="Text Box 30"/>
          <p:cNvSpPr txBox="1">
            <a:spLocks noChangeArrowheads="1"/>
          </p:cNvSpPr>
          <p:nvPr/>
        </p:nvSpPr>
        <p:spPr bwMode="auto">
          <a:xfrm>
            <a:off x="358322" y="208009"/>
            <a:ext cx="870267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spcBef>
                <a:spcPct val="0"/>
              </a:spcBef>
              <a:defRPr>
                <a:solidFill>
                  <a:schemeClr val="tx1"/>
                </a:solidFill>
                <a:latin typeface="Arial" charset="0"/>
              </a:defRPr>
            </a:lvl1pPr>
            <a:lvl2pPr>
              <a:spcBef>
                <a:spcPct val="0"/>
              </a:spcBef>
              <a:defRPr>
                <a:solidFill>
                  <a:schemeClr val="tx1"/>
                </a:solidFill>
                <a:latin typeface="Arial" charset="0"/>
              </a:defRPr>
            </a:lvl2pPr>
            <a:lvl3pPr>
              <a:spcBef>
                <a:spcPct val="0"/>
              </a:spcBef>
              <a:defRPr>
                <a:solidFill>
                  <a:schemeClr val="tx1"/>
                </a:solidFill>
                <a:latin typeface="Arial" charset="0"/>
              </a:defRPr>
            </a:lvl3pPr>
            <a:lvl4pPr>
              <a:spcBef>
                <a:spcPct val="0"/>
              </a:spcBef>
              <a:defRPr>
                <a:solidFill>
                  <a:schemeClr val="tx1"/>
                </a:solidFill>
                <a:latin typeface="Arial" charset="0"/>
              </a:defRPr>
            </a:lvl4pPr>
            <a:lvl5pPr>
              <a:spcBef>
                <a:spcPct val="0"/>
              </a:spcBef>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algn="ctr">
              <a:spcBef>
                <a:spcPct val="20000"/>
              </a:spcBef>
            </a:pPr>
            <a:r>
              <a:rPr lang="en-US" sz="2400" b="1" dirty="0">
                <a:latin typeface="+mj-lt"/>
              </a:rPr>
              <a:t>Fires are sub-pixel entities and IR responses to fires:</a:t>
            </a:r>
          </a:p>
        </p:txBody>
      </p:sp>
      <p:sp>
        <p:nvSpPr>
          <p:cNvPr id="2" name="TextBox 1"/>
          <p:cNvSpPr txBox="1"/>
          <p:nvPr/>
        </p:nvSpPr>
        <p:spPr>
          <a:xfrm>
            <a:off x="1813798" y="5085847"/>
            <a:ext cx="830740" cy="369332"/>
          </a:xfrm>
          <a:prstGeom prst="rect">
            <a:avLst/>
          </a:prstGeom>
          <a:noFill/>
        </p:spPr>
        <p:txBody>
          <a:bodyPr wrap="none" rtlCol="0">
            <a:spAutoFit/>
          </a:bodyPr>
          <a:lstStyle/>
          <a:p>
            <a:r>
              <a:rPr lang="en-US" b="1" dirty="0" smtClean="0">
                <a:solidFill>
                  <a:schemeClr val="accent1">
                    <a:lumMod val="40000"/>
                    <a:lumOff val="60000"/>
                  </a:schemeClr>
                </a:solidFill>
              </a:rPr>
              <a:t>11 </a:t>
            </a:r>
            <a:r>
              <a:rPr lang="en-US" b="1" dirty="0" smtClean="0">
                <a:solidFill>
                  <a:schemeClr val="accent1">
                    <a:lumMod val="40000"/>
                    <a:lumOff val="60000"/>
                  </a:schemeClr>
                </a:solidFill>
                <a:latin typeface="Symbol" panose="05050102010706020507" pitchFamily="18" charset="2"/>
              </a:rPr>
              <a:t>m</a:t>
            </a:r>
            <a:r>
              <a:rPr lang="en-US" b="1" dirty="0" smtClean="0">
                <a:solidFill>
                  <a:schemeClr val="accent1">
                    <a:lumMod val="40000"/>
                    <a:lumOff val="60000"/>
                  </a:schemeClr>
                </a:solidFill>
              </a:rPr>
              <a:t>m</a:t>
            </a:r>
            <a:endParaRPr lang="en-US" b="1" dirty="0">
              <a:solidFill>
                <a:schemeClr val="accent1">
                  <a:lumMod val="40000"/>
                  <a:lumOff val="60000"/>
                </a:schemeClr>
              </a:solidFill>
            </a:endParaRPr>
          </a:p>
        </p:txBody>
      </p:sp>
      <p:sp>
        <p:nvSpPr>
          <p:cNvPr id="31" name="TextBox 30"/>
          <p:cNvSpPr txBox="1"/>
          <p:nvPr/>
        </p:nvSpPr>
        <p:spPr>
          <a:xfrm>
            <a:off x="2049687" y="4510170"/>
            <a:ext cx="907621" cy="369332"/>
          </a:xfrm>
          <a:prstGeom prst="rect">
            <a:avLst/>
          </a:prstGeom>
          <a:noFill/>
        </p:spPr>
        <p:txBody>
          <a:bodyPr wrap="none" rtlCol="0">
            <a:spAutoFit/>
          </a:bodyPr>
          <a:lstStyle/>
          <a:p>
            <a:r>
              <a:rPr lang="en-US" b="1" dirty="0" smtClean="0">
                <a:solidFill>
                  <a:srgbClr val="F98C81"/>
                </a:solidFill>
              </a:rPr>
              <a:t>3.9 </a:t>
            </a:r>
            <a:r>
              <a:rPr lang="en-US" b="1" dirty="0" smtClean="0">
                <a:solidFill>
                  <a:srgbClr val="F98C81"/>
                </a:solidFill>
                <a:latin typeface="Symbol" panose="05050102010706020507" pitchFamily="18" charset="2"/>
              </a:rPr>
              <a:t>m</a:t>
            </a:r>
            <a:r>
              <a:rPr lang="en-US" b="1" dirty="0" smtClean="0">
                <a:solidFill>
                  <a:srgbClr val="F98C81"/>
                </a:solidFill>
              </a:rPr>
              <a:t>m</a:t>
            </a:r>
            <a:endParaRPr lang="en-US" b="1" dirty="0">
              <a:solidFill>
                <a:srgbClr val="F98C81"/>
              </a:solidFill>
            </a:endParaRPr>
          </a:p>
        </p:txBody>
      </p:sp>
      <p:sp>
        <p:nvSpPr>
          <p:cNvPr id="33" name="TextBox 32"/>
          <p:cNvSpPr txBox="1"/>
          <p:nvPr/>
        </p:nvSpPr>
        <p:spPr>
          <a:xfrm>
            <a:off x="1807596" y="3143050"/>
            <a:ext cx="91440" cy="109728"/>
          </a:xfrm>
          <a:prstGeom prst="rect">
            <a:avLst/>
          </a:prstGeom>
          <a:solidFill>
            <a:schemeClr val="bg1"/>
          </a:solidFill>
        </p:spPr>
        <p:txBody>
          <a:bodyPr wrap="square" rtlCol="0">
            <a:spAutoFit/>
          </a:bodyPr>
          <a:lstStyle/>
          <a:p>
            <a:pPr algn="r"/>
            <a:endParaRPr lang="en-US" sz="800" b="1" dirty="0">
              <a:solidFill>
                <a:srgbClr val="F87264"/>
              </a:solidFill>
            </a:endParaRPr>
          </a:p>
        </p:txBody>
      </p:sp>
      <p:sp>
        <p:nvSpPr>
          <p:cNvPr id="3" name="TextBox 2"/>
          <p:cNvSpPr txBox="1"/>
          <p:nvPr/>
        </p:nvSpPr>
        <p:spPr>
          <a:xfrm>
            <a:off x="1561212" y="3082604"/>
            <a:ext cx="429278" cy="215444"/>
          </a:xfrm>
          <a:prstGeom prst="rect">
            <a:avLst/>
          </a:prstGeom>
          <a:noFill/>
        </p:spPr>
        <p:txBody>
          <a:bodyPr wrap="square" rtlCol="0">
            <a:spAutoFit/>
          </a:bodyPr>
          <a:lstStyle/>
          <a:p>
            <a:pPr algn="r"/>
            <a:r>
              <a:rPr lang="en-US" sz="800" b="1" dirty="0" smtClean="0">
                <a:solidFill>
                  <a:srgbClr val="F75F4F"/>
                </a:solidFill>
              </a:rPr>
              <a:t>3.9</a:t>
            </a:r>
            <a:endParaRPr lang="en-US" sz="800" b="1" dirty="0">
              <a:solidFill>
                <a:srgbClr val="F75F4F"/>
              </a:solidFill>
            </a:endParaRPr>
          </a:p>
        </p:txBody>
      </p:sp>
    </p:spTree>
    <p:custDataLst>
      <p:tags r:id="rId1"/>
    </p:custDataLst>
    <p:extLst>
      <p:ext uri="{BB962C8B-B14F-4D97-AF65-F5344CB8AC3E}">
        <p14:creationId xmlns:p14="http://schemas.microsoft.com/office/powerpoint/2010/main" val="1542976199"/>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6FAC7833-4416-4794-868C-286A1F2F61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45458" y="1828800"/>
            <a:ext cx="5486400" cy="4114800"/>
          </a:xfrm>
          <a:prstGeom prst="rect">
            <a:avLst/>
          </a:prstGeom>
        </p:spPr>
      </p:pic>
      <p:sp>
        <p:nvSpPr>
          <p:cNvPr id="14" name="TextBox 13">
            <a:extLst>
              <a:ext uri="{FF2B5EF4-FFF2-40B4-BE49-F238E27FC236}">
                <a16:creationId xmlns:a16="http://schemas.microsoft.com/office/drawing/2014/main" id="{7ABC0F3A-E89A-4FB9-BD58-65548BD3DE77}"/>
              </a:ext>
            </a:extLst>
          </p:cNvPr>
          <p:cNvSpPr txBox="1"/>
          <p:nvPr/>
        </p:nvSpPr>
        <p:spPr>
          <a:xfrm>
            <a:off x="2310662" y="2081048"/>
            <a:ext cx="1573941" cy="1323439"/>
          </a:xfrm>
          <a:prstGeom prst="rect">
            <a:avLst/>
          </a:prstGeom>
          <a:solidFill>
            <a:schemeClr val="bg1">
              <a:lumMod val="85000"/>
            </a:schemeClr>
          </a:solidFill>
        </p:spPr>
        <p:txBody>
          <a:bodyPr wrap="square" rtlCol="0">
            <a:spAutoFit/>
          </a:bodyPr>
          <a:lstStyle/>
          <a:p>
            <a:pPr algn="ctr"/>
            <a:r>
              <a:rPr lang="en-US" sz="2000" b="0" i="0" dirty="0">
                <a:cs typeface="Calibri" panose="020F0502020204030204" pitchFamily="34" charset="0"/>
              </a:rPr>
              <a:t>9:37 PDT</a:t>
            </a:r>
          </a:p>
          <a:p>
            <a:pPr algn="ctr"/>
            <a:r>
              <a:rPr lang="en-US" sz="2000" b="0" i="0" dirty="0">
                <a:cs typeface="Calibri" panose="020F0502020204030204" pitchFamily="34" charset="0"/>
              </a:rPr>
              <a:t>(4:37 UTC) October 8, 2017</a:t>
            </a:r>
          </a:p>
        </p:txBody>
      </p:sp>
      <p:sp>
        <p:nvSpPr>
          <p:cNvPr id="2" name="TextBox 1"/>
          <p:cNvSpPr txBox="1"/>
          <p:nvPr/>
        </p:nvSpPr>
        <p:spPr>
          <a:xfrm>
            <a:off x="1828800" y="3557721"/>
            <a:ext cx="963725" cy="369332"/>
          </a:xfrm>
          <a:prstGeom prst="rect">
            <a:avLst/>
          </a:prstGeom>
          <a:noFill/>
        </p:spPr>
        <p:txBody>
          <a:bodyPr wrap="none" rtlCol="0">
            <a:spAutoFit/>
          </a:bodyPr>
          <a:lstStyle/>
          <a:p>
            <a:r>
              <a:rPr lang="en-US" dirty="0" smtClean="0">
                <a:solidFill>
                  <a:srgbClr val="FF0000"/>
                </a:solidFill>
              </a:rPr>
              <a:t>0.64 </a:t>
            </a:r>
            <a:r>
              <a:rPr lang="en-US" dirty="0" smtClean="0">
                <a:solidFill>
                  <a:srgbClr val="FF0000"/>
                </a:solidFill>
                <a:latin typeface="Symbol" panose="05050102010706020507" pitchFamily="18" charset="2"/>
              </a:rPr>
              <a:t>m</a:t>
            </a:r>
            <a:r>
              <a:rPr lang="en-US" dirty="0" smtClean="0">
                <a:solidFill>
                  <a:srgbClr val="FF0000"/>
                </a:solidFill>
              </a:rPr>
              <a:t>m</a:t>
            </a:r>
            <a:endParaRPr lang="en-US" dirty="0">
              <a:solidFill>
                <a:srgbClr val="FF0000"/>
              </a:solidFill>
            </a:endParaRPr>
          </a:p>
        </p:txBody>
      </p:sp>
      <p:sp>
        <p:nvSpPr>
          <p:cNvPr id="18" name="TextBox 17"/>
          <p:cNvSpPr txBox="1"/>
          <p:nvPr/>
        </p:nvSpPr>
        <p:spPr>
          <a:xfrm>
            <a:off x="4648087" y="3557016"/>
            <a:ext cx="846707" cy="369332"/>
          </a:xfrm>
          <a:prstGeom prst="rect">
            <a:avLst/>
          </a:prstGeom>
          <a:noFill/>
        </p:spPr>
        <p:txBody>
          <a:bodyPr wrap="none" rtlCol="0">
            <a:spAutoFit/>
          </a:bodyPr>
          <a:lstStyle/>
          <a:p>
            <a:r>
              <a:rPr lang="en-US" dirty="0" smtClean="0"/>
              <a:t>3.9 </a:t>
            </a:r>
            <a:r>
              <a:rPr lang="en-US" dirty="0" smtClean="0">
                <a:latin typeface="Symbol" panose="05050102010706020507" pitchFamily="18" charset="2"/>
              </a:rPr>
              <a:t>m</a:t>
            </a:r>
            <a:r>
              <a:rPr lang="en-US" dirty="0" smtClean="0"/>
              <a:t>m</a:t>
            </a:r>
            <a:endParaRPr lang="en-US" dirty="0"/>
          </a:p>
        </p:txBody>
      </p:sp>
      <p:sp>
        <p:nvSpPr>
          <p:cNvPr id="21" name="TextBox 20"/>
          <p:cNvSpPr txBox="1"/>
          <p:nvPr/>
        </p:nvSpPr>
        <p:spPr>
          <a:xfrm>
            <a:off x="1887308" y="5574268"/>
            <a:ext cx="963725" cy="369332"/>
          </a:xfrm>
          <a:prstGeom prst="rect">
            <a:avLst/>
          </a:prstGeom>
          <a:noFill/>
        </p:spPr>
        <p:txBody>
          <a:bodyPr wrap="none" rtlCol="0">
            <a:spAutoFit/>
          </a:bodyPr>
          <a:lstStyle/>
          <a:p>
            <a:r>
              <a:rPr lang="en-US" dirty="0" smtClean="0"/>
              <a:t>11.2 </a:t>
            </a:r>
            <a:r>
              <a:rPr lang="en-US" dirty="0" smtClean="0">
                <a:latin typeface="Symbol" panose="05050102010706020507" pitchFamily="18" charset="2"/>
              </a:rPr>
              <a:t>m</a:t>
            </a:r>
            <a:r>
              <a:rPr lang="en-US" dirty="0" smtClean="0"/>
              <a:t>m</a:t>
            </a:r>
            <a:endParaRPr lang="en-US" dirty="0"/>
          </a:p>
        </p:txBody>
      </p:sp>
      <p:sp>
        <p:nvSpPr>
          <p:cNvPr id="22" name="Title 1"/>
          <p:cNvSpPr txBox="1">
            <a:spLocks/>
          </p:cNvSpPr>
          <p:nvPr/>
        </p:nvSpPr>
        <p:spPr>
          <a:xfrm>
            <a:off x="913590" y="274638"/>
            <a:ext cx="7773210" cy="1143000"/>
          </a:xfrm>
          <a:prstGeom prst="rect">
            <a:avLst/>
          </a:prstGeom>
        </p:spPr>
        <p:txBody>
          <a:bodyPr/>
          <a:lstStyle>
            <a:lvl1pPr algn="ctr" defTabSz="457200" rtl="0" eaLnBrk="1" latinLnBrk="0" hangingPunct="1">
              <a:spcBef>
                <a:spcPct val="0"/>
              </a:spcBef>
              <a:buNone/>
              <a:defRPr sz="3600" kern="1200">
                <a:solidFill>
                  <a:schemeClr val="tx1"/>
                </a:solidFill>
                <a:latin typeface="Arial Black"/>
                <a:ea typeface="+mj-ea"/>
                <a:cs typeface="Arial Black"/>
              </a:defRPr>
            </a:lvl1pPr>
          </a:lstStyle>
          <a:p>
            <a:r>
              <a:rPr lang="en-US" smtClean="0"/>
              <a:t>Fire detected in 3.9 </a:t>
            </a:r>
            <a:r>
              <a:rPr lang="en-US" b="1" smtClean="0">
                <a:latin typeface="Symbol" panose="05050102010706020507" pitchFamily="18" charset="2"/>
              </a:rPr>
              <a:t>m</a:t>
            </a:r>
            <a:r>
              <a:rPr lang="en-US" smtClean="0"/>
              <a:t>m – and it shows up first there</a:t>
            </a:r>
            <a:endParaRPr lang="en-US" dirty="0"/>
          </a:p>
        </p:txBody>
      </p:sp>
      <p:grpSp>
        <p:nvGrpSpPr>
          <p:cNvPr id="11" name="Group 10">
            <a:extLst>
              <a:ext uri="{FF2B5EF4-FFF2-40B4-BE49-F238E27FC236}">
                <a16:creationId xmlns:a16="http://schemas.microsoft.com/office/drawing/2014/main" id="{DC98E5A3-C510-4151-910B-276A05FF78C6}"/>
              </a:ext>
            </a:extLst>
          </p:cNvPr>
          <p:cNvGrpSpPr/>
          <p:nvPr/>
        </p:nvGrpSpPr>
        <p:grpSpPr>
          <a:xfrm>
            <a:off x="6794920" y="2774747"/>
            <a:ext cx="2301781" cy="2186584"/>
            <a:chOff x="7099059" y="4549254"/>
            <a:chExt cx="1189680" cy="1178256"/>
          </a:xfrm>
        </p:grpSpPr>
        <p:sp>
          <p:nvSpPr>
            <p:cNvPr id="12" name="Rectangle 11">
              <a:extLst>
                <a:ext uri="{FF2B5EF4-FFF2-40B4-BE49-F238E27FC236}">
                  <a16:creationId xmlns:a16="http://schemas.microsoft.com/office/drawing/2014/main" id="{3C6A2E16-5020-46F6-A344-F800A9727887}"/>
                </a:ext>
              </a:extLst>
            </p:cNvPr>
            <p:cNvSpPr/>
            <p:nvPr/>
          </p:nvSpPr>
          <p:spPr>
            <a:xfrm>
              <a:off x="7101384" y="4549254"/>
              <a:ext cx="1187355" cy="1178256"/>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E72789D1-7082-43D4-9F4A-F670366E7C3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99059" y="4570755"/>
              <a:ext cx="1188020" cy="1146355"/>
            </a:xfrm>
            <a:prstGeom prst="rect">
              <a:avLst/>
            </a:prstGeom>
          </p:spPr>
        </p:pic>
      </p:grpSp>
    </p:spTree>
    <p:custDataLst>
      <p:tags r:id="rId1"/>
    </p:custDataLst>
    <p:extLst>
      <p:ext uri="{BB962C8B-B14F-4D97-AF65-F5344CB8AC3E}">
        <p14:creationId xmlns:p14="http://schemas.microsoft.com/office/powerpoint/2010/main" val="273970558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FAC7833-4416-4794-868C-286A1F2F61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43584" y="1828799"/>
            <a:ext cx="5486400" cy="4114800"/>
          </a:xfrm>
          <a:prstGeom prst="rect">
            <a:avLst/>
          </a:prstGeom>
        </p:spPr>
      </p:pic>
      <p:sp>
        <p:nvSpPr>
          <p:cNvPr id="17" name="TextBox 16"/>
          <p:cNvSpPr txBox="1"/>
          <p:nvPr/>
        </p:nvSpPr>
        <p:spPr>
          <a:xfrm>
            <a:off x="1828800" y="3557721"/>
            <a:ext cx="963725" cy="369332"/>
          </a:xfrm>
          <a:prstGeom prst="rect">
            <a:avLst/>
          </a:prstGeom>
          <a:noFill/>
        </p:spPr>
        <p:txBody>
          <a:bodyPr wrap="none" rtlCol="0">
            <a:spAutoFit/>
          </a:bodyPr>
          <a:lstStyle/>
          <a:p>
            <a:r>
              <a:rPr lang="en-US" dirty="0" smtClean="0">
                <a:solidFill>
                  <a:srgbClr val="FF0000"/>
                </a:solidFill>
              </a:rPr>
              <a:t>0.64 </a:t>
            </a:r>
            <a:r>
              <a:rPr lang="en-US" dirty="0" smtClean="0">
                <a:solidFill>
                  <a:srgbClr val="FF0000"/>
                </a:solidFill>
                <a:latin typeface="Symbol" panose="05050102010706020507" pitchFamily="18" charset="2"/>
              </a:rPr>
              <a:t>m</a:t>
            </a:r>
            <a:r>
              <a:rPr lang="en-US" dirty="0" smtClean="0">
                <a:solidFill>
                  <a:srgbClr val="FF0000"/>
                </a:solidFill>
              </a:rPr>
              <a:t>m</a:t>
            </a:r>
            <a:endParaRPr lang="en-US" dirty="0">
              <a:solidFill>
                <a:srgbClr val="FF0000"/>
              </a:solidFill>
            </a:endParaRPr>
          </a:p>
        </p:txBody>
      </p:sp>
      <p:sp>
        <p:nvSpPr>
          <p:cNvPr id="18" name="TextBox 17"/>
          <p:cNvSpPr txBox="1"/>
          <p:nvPr/>
        </p:nvSpPr>
        <p:spPr>
          <a:xfrm>
            <a:off x="4648087" y="3557016"/>
            <a:ext cx="846707" cy="369332"/>
          </a:xfrm>
          <a:prstGeom prst="rect">
            <a:avLst/>
          </a:prstGeom>
          <a:noFill/>
        </p:spPr>
        <p:txBody>
          <a:bodyPr wrap="none" rtlCol="0">
            <a:spAutoFit/>
          </a:bodyPr>
          <a:lstStyle/>
          <a:p>
            <a:r>
              <a:rPr lang="en-US" dirty="0" smtClean="0"/>
              <a:t>3.9 </a:t>
            </a:r>
            <a:r>
              <a:rPr lang="en-US" dirty="0" smtClean="0">
                <a:latin typeface="Symbol" panose="05050102010706020507" pitchFamily="18" charset="2"/>
              </a:rPr>
              <a:t>m</a:t>
            </a:r>
            <a:r>
              <a:rPr lang="en-US" dirty="0" smtClean="0"/>
              <a:t>m</a:t>
            </a:r>
            <a:endParaRPr lang="en-US" dirty="0"/>
          </a:p>
        </p:txBody>
      </p:sp>
      <p:sp>
        <p:nvSpPr>
          <p:cNvPr id="21" name="TextBox 20"/>
          <p:cNvSpPr txBox="1"/>
          <p:nvPr/>
        </p:nvSpPr>
        <p:spPr>
          <a:xfrm>
            <a:off x="1887308" y="5574268"/>
            <a:ext cx="963725" cy="369332"/>
          </a:xfrm>
          <a:prstGeom prst="rect">
            <a:avLst/>
          </a:prstGeom>
          <a:noFill/>
        </p:spPr>
        <p:txBody>
          <a:bodyPr wrap="none" rtlCol="0">
            <a:spAutoFit/>
          </a:bodyPr>
          <a:lstStyle/>
          <a:p>
            <a:r>
              <a:rPr lang="en-US" dirty="0" smtClean="0"/>
              <a:t>11.2 </a:t>
            </a:r>
            <a:r>
              <a:rPr lang="en-US" dirty="0" smtClean="0">
                <a:latin typeface="Symbol" panose="05050102010706020507" pitchFamily="18" charset="2"/>
              </a:rPr>
              <a:t>m</a:t>
            </a:r>
            <a:r>
              <a:rPr lang="en-US" dirty="0" smtClean="0"/>
              <a:t>m</a:t>
            </a:r>
            <a:endParaRPr lang="en-US" dirty="0"/>
          </a:p>
        </p:txBody>
      </p:sp>
      <p:sp>
        <p:nvSpPr>
          <p:cNvPr id="22" name="TextBox 21">
            <a:extLst>
              <a:ext uri="{FF2B5EF4-FFF2-40B4-BE49-F238E27FC236}">
                <a16:creationId xmlns:a16="http://schemas.microsoft.com/office/drawing/2014/main" id="{7ABC0F3A-E89A-4FB9-BD58-65548BD3DE77}"/>
              </a:ext>
            </a:extLst>
          </p:cNvPr>
          <p:cNvSpPr txBox="1"/>
          <p:nvPr/>
        </p:nvSpPr>
        <p:spPr>
          <a:xfrm>
            <a:off x="2310662" y="2081048"/>
            <a:ext cx="1573941" cy="1323439"/>
          </a:xfrm>
          <a:prstGeom prst="rect">
            <a:avLst/>
          </a:prstGeom>
          <a:solidFill>
            <a:schemeClr val="bg1">
              <a:lumMod val="85000"/>
            </a:schemeClr>
          </a:solidFill>
        </p:spPr>
        <p:txBody>
          <a:bodyPr wrap="square" rtlCol="0">
            <a:spAutoFit/>
          </a:bodyPr>
          <a:lstStyle/>
          <a:p>
            <a:pPr algn="ctr"/>
            <a:r>
              <a:rPr lang="en-US" sz="2000" b="0" i="0" dirty="0" smtClean="0">
                <a:cs typeface="Calibri" panose="020F0502020204030204" pitchFamily="34" charset="0"/>
              </a:rPr>
              <a:t>9:42 </a:t>
            </a:r>
            <a:r>
              <a:rPr lang="en-US" sz="2000" b="0" i="0" dirty="0">
                <a:cs typeface="Calibri" panose="020F0502020204030204" pitchFamily="34" charset="0"/>
              </a:rPr>
              <a:t>PDT</a:t>
            </a:r>
          </a:p>
          <a:p>
            <a:pPr algn="ctr"/>
            <a:r>
              <a:rPr lang="en-US" sz="2000" b="0" i="0" dirty="0">
                <a:cs typeface="Calibri" panose="020F0502020204030204" pitchFamily="34" charset="0"/>
              </a:rPr>
              <a:t>(</a:t>
            </a:r>
            <a:r>
              <a:rPr lang="en-US" sz="2000" b="0" i="0" dirty="0" smtClean="0">
                <a:cs typeface="Calibri" panose="020F0502020204030204" pitchFamily="34" charset="0"/>
              </a:rPr>
              <a:t>4:42 </a:t>
            </a:r>
            <a:r>
              <a:rPr lang="en-US" sz="2000" b="0" i="0" dirty="0">
                <a:cs typeface="Calibri" panose="020F0502020204030204" pitchFamily="34" charset="0"/>
              </a:rPr>
              <a:t>UTC) October 8, 2017</a:t>
            </a:r>
          </a:p>
        </p:txBody>
      </p:sp>
      <p:sp>
        <p:nvSpPr>
          <p:cNvPr id="2" name="Oval 1"/>
          <p:cNvSpPr/>
          <p:nvPr/>
        </p:nvSpPr>
        <p:spPr>
          <a:xfrm>
            <a:off x="4892040" y="2396359"/>
            <a:ext cx="306916" cy="346408"/>
          </a:xfrm>
          <a:prstGeom prst="ellipse">
            <a:avLst/>
          </a:prstGeom>
          <a:no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p:cNvSpPr/>
          <p:nvPr/>
        </p:nvSpPr>
        <p:spPr>
          <a:xfrm>
            <a:off x="5486400" y="2706419"/>
            <a:ext cx="306916" cy="346408"/>
          </a:xfrm>
          <a:prstGeom prst="ellipse">
            <a:avLst/>
          </a:prstGeom>
          <a:no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DC98E5A3-C510-4151-910B-276A05FF78C6}"/>
              </a:ext>
            </a:extLst>
          </p:cNvPr>
          <p:cNvGrpSpPr/>
          <p:nvPr/>
        </p:nvGrpSpPr>
        <p:grpSpPr>
          <a:xfrm>
            <a:off x="6794920" y="2774747"/>
            <a:ext cx="2301781" cy="2186584"/>
            <a:chOff x="7099059" y="4549254"/>
            <a:chExt cx="1189680" cy="1178256"/>
          </a:xfrm>
        </p:grpSpPr>
        <p:sp>
          <p:nvSpPr>
            <p:cNvPr id="13" name="Rectangle 12">
              <a:extLst>
                <a:ext uri="{FF2B5EF4-FFF2-40B4-BE49-F238E27FC236}">
                  <a16:creationId xmlns:a16="http://schemas.microsoft.com/office/drawing/2014/main" id="{3C6A2E16-5020-46F6-A344-F800A9727887}"/>
                </a:ext>
              </a:extLst>
            </p:cNvPr>
            <p:cNvSpPr/>
            <p:nvPr/>
          </p:nvSpPr>
          <p:spPr>
            <a:xfrm>
              <a:off x="7101384" y="4549254"/>
              <a:ext cx="1187355" cy="1178256"/>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E72789D1-7082-43D4-9F4A-F670366E7C3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99059" y="4570755"/>
              <a:ext cx="1188020" cy="1146355"/>
            </a:xfrm>
            <a:prstGeom prst="rect">
              <a:avLst/>
            </a:prstGeom>
          </p:spPr>
        </p:pic>
      </p:grpSp>
    </p:spTree>
    <p:custDataLst>
      <p:tags r:id="rId1"/>
    </p:custDataLst>
    <p:extLst>
      <p:ext uri="{BB962C8B-B14F-4D97-AF65-F5344CB8AC3E}">
        <p14:creationId xmlns:p14="http://schemas.microsoft.com/office/powerpoint/2010/main" val="861230387"/>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REFERENCE_ID" val="61b1a2cc-2991-42bb-b61f-3e03c4d61210"/>
  <p:tag name="ARTICULATE_SLIDE_COUNT" val="24"/>
  <p:tag name="TAG_BACKING_FORM_KEY" val="8782392-c:\users\scottl\visit\satfoundationcourse\fires\goes-r_fire_v2.pptx"/>
  <p:tag name="ARTICULATE_PRESENTER_VERSION" val="7"/>
  <p:tag name="ARTICULATE_PROJECT_OPEN" val="1"/>
  <p:tag name="ARTICULATE_USED_PAGE_ORIENTATION" val="1"/>
  <p:tag name="ARTICULATE_USED_PAGE_SIZE" val="1"/>
  <p:tag name="ARTICULATE_REFERENCE_TYPE_1" val="0"/>
  <p:tag name="ARTICULATE_REFERENCE_1" val="http://cimss.ssec.wisc.edu/goes/blog/wp-content/uploads/2007/04/planck_function.jpg"/>
  <p:tag name="ARTICULATE_REFERENCE_TITLE_1" val="Planck Function Curves"/>
  <p:tag name="ARTICULATE_REFERENCE_ID_1" val="815267bd-8c7e-4fcd-9a5d-85c284517394"/>
  <p:tag name="ARTICULATE_REFERENCE_TYPE_2" val="0"/>
  <p:tag name="ARTICULATE_REFERENCE_2" val="http://cimss.ssec.wisc.edu/goes/blog/archives/396"/>
  <p:tag name="ARTICULATE_REFERENCE_TITLE_2" val="CIMSS Blog Post on WF_ABBA detection of Georgia Fire in 2007"/>
  <p:tag name="ARTICULATE_REFERENCE_ID_2" val="65387e11-b592-4ce8-83da-13b2dde9ffcd"/>
  <p:tag name="ARTICULATE_REFERENCE_TYPE_3" val="0"/>
  <p:tag name="ARTICULATE_REFERENCE_3" val="http://www.ospo.noaa.gov/Operations/GOES/calibration/gvar-conversion.html"/>
  <p:tag name="ARTICULATE_REFERENCE_TITLE_3" val="OSPO Documentation on Satellite Radiance to Brightness Temperature Conversion"/>
  <p:tag name="ARTICULATE_REFERENCE_ID_3" val="a113fe98-4da8-4619-891d-cf8066af1af0"/>
  <p:tag name="ARTICULATE_REFERENCE_TYPE_4" val="0"/>
  <p:tag name="ARTICULATE_REFERENCE_4" val="http://cimss.ssec.wisc.edu/goes/blog/archives/10630"/>
  <p:tag name="ARTICULATE_REFERENCE_TITLE_4" val="CIMSS Blog Post on Land Surface Temperature"/>
  <p:tag name="ARTICULATE_REFERENCE_ID_4" val="393c391b-fca0-4c54-8dff-94154b814be7"/>
  <p:tag name="ARTICULATE_REFERENCE_COUNT" val="4"/>
  <p:tag name="ARTICULATE_PLAYER_GLOSSARY_XML" val="&lt;?xml version=&quot;1.0&quot; encoding=&quot;utf-16&quot;?&gt;&lt;glossary xmlns:xsi=&quot;http://www.w3.org/2001/XMLSchema-instance&quot; xmlns:xsd=&quot;http://www.w3.org/2001/XMLSchema&quot;&gt;&lt;terms /&gt;&lt;/glossary&gt;"/>
</p:tagLst>
</file>

<file path=ppt/tags/tag10.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11.xml><?xml version="1.0" encoding="utf-8"?>
<p:tagLst xmlns:a="http://schemas.openxmlformats.org/drawingml/2006/main" xmlns:r="http://schemas.openxmlformats.org/officeDocument/2006/relationships" xmlns:p="http://schemas.openxmlformats.org/presentationml/2006/main">
  <p:tag name="ANNOTATION_TYPE_3" val="0"/>
  <p:tag name="ANNOTATION_START_3" val="22.0"/>
  <p:tag name="ANNOTATION_END_3" val="22.7"/>
  <p:tag name="ANNOTATION_TOP_3" val="596"/>
  <p:tag name="ANNOTATION_LEFT_3" val="142"/>
  <p:tag name="ANNOTATION_WIDTH_3" val="186"/>
  <p:tag name="ANNOTATION_HEIGHT_3" val="186"/>
  <p:tag name="ANNOTATION_ANIMATION_3" val="3"/>
  <p:tag name="ANNOTATION_ROTATION_3" val="0"/>
  <p:tag name="ANNOTATION_SUB_TYPE_3" val="2"/>
  <p:tag name="ANNOTATION_LOOP_COUNT_3" val="1"/>
  <p:tag name="ANNOTATION_BOX_RADIUS_3" val="0"/>
  <p:tag name="ANNOTATION_SCALE_3" val="100"/>
  <p:tag name="ANNOTATION_BORDER_ALPHA_3" val="100"/>
  <p:tag name="ANNOTATION_BORDER_COLOR_3" val="855309"/>
  <p:tag name="ANNOTATION_FILL_COLOR_3" val="683492"/>
  <p:tag name="ANNOTATION_FILL_ALPHA_3" val="100"/>
  <p:tag name="ANNOTATION_BORDER_WIDTH_3" val="3"/>
  <p:tag name="ANNOTATION_SLIDE_WIDTH_3" val="960"/>
  <p:tag name="ANNOTATION_SLIDE_HEIGHT_3" val="720"/>
  <p:tag name="ANNOTATION_TYPE_4" val="0"/>
  <p:tag name="ANNOTATION_START_4" val="22.7"/>
  <p:tag name="ANNOTATION_TOP_4" val="596"/>
  <p:tag name="ANNOTATION_LEFT_4" val="142"/>
  <p:tag name="ANNOTATION_WIDTH_4" val="186"/>
  <p:tag name="ANNOTATION_HEIGHT_4" val="186"/>
  <p:tag name="ANNOTATION_ANIMATION_4" val="3"/>
  <p:tag name="ANNOTATION_ROTATION_4" val="0"/>
  <p:tag name="ANNOTATION_SUB_TYPE_4" val="2"/>
  <p:tag name="ANNOTATION_LOOP_COUNT_4" val="1"/>
  <p:tag name="ANNOTATION_BOX_RADIUS_4" val="0"/>
  <p:tag name="ANNOTATION_SCALE_4" val="100"/>
  <p:tag name="ANNOTATION_BORDER_ALPHA_4" val="100"/>
  <p:tag name="ANNOTATION_BORDER_COLOR_4" val="855309"/>
  <p:tag name="ANNOTATION_FILL_COLOR_4" val="683492"/>
  <p:tag name="ANNOTATION_FILL_ALPHA_4" val="100"/>
  <p:tag name="ANNOTATION_BORDER_WIDTH_4" val="3"/>
  <p:tag name="ANNOTATION_SLIDE_WIDTH_4" val="960"/>
  <p:tag name="ANNOTATION_SLIDE_HEIGHT_4" val="720"/>
  <p:tag name="AUDIO_ID" val="263"/>
  <p:tag name="ARTICULATE_AUDIO_RECORDED" val="1"/>
  <p:tag name="ELAPSEDTIME" val="30.7"/>
  <p:tag name="ANNOTATION_TYPE_1" val="2"/>
  <p:tag name="ANNOTATION_START_1" val="22.2"/>
  <p:tag name="ANNOTATION_END_1" val="22.2"/>
  <p:tag name="ANNOTATION_TOP_1" val="-62"/>
  <p:tag name="ANNOTATION_LEFT_1" val="-62"/>
  <p:tag name="ANNOTATION_WIDTH_1" val="1085"/>
  <p:tag name="ANNOTATION_HEIGHT_1" val="845"/>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255"/>
  <p:tag name="ANNOTATION_FILL_COLOR_1" val="5921370"/>
  <p:tag name="ANNOTATION_FILL_ALPHA_1" val="50"/>
  <p:tag name="ANNOTATION_BORDER_WIDTH_1" val="3"/>
  <p:tag name="ANNOTATION_SLIDE_WIDTH_1" val="960"/>
  <p:tag name="ANNOTATION_SLIDE_HEIGHT_1" val="720"/>
  <p:tag name="ANNOTATION_TYPE_2" val="2"/>
  <p:tag name="ANNOTATION_START_2" val="22.2"/>
  <p:tag name="ANNOTATION_TOP_2" val="133"/>
  <p:tag name="ANNOTATION_LEFT_2" val="132"/>
  <p:tag name="ANNOTATION_WIDTH_2" val="824"/>
  <p:tag name="ANNOTATION_HEIGHT_2" val="566"/>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255"/>
  <p:tag name="ANNOTATION_FILL_COLOR_2" val="5921370"/>
  <p:tag name="ANNOTATION_FILL_ALPHA_2" val="50"/>
  <p:tag name="ANNOTATION_BORDER_WIDTH_2" val="3"/>
  <p:tag name="ANNOTATION_SLIDE_WIDTH_2" val="960"/>
  <p:tag name="ANNOTATION_SLIDE_HEIGHT_2" val="720"/>
  <p:tag name="ANNOTATION_COUNT" val="2"/>
  <p:tag name="ARTICULATE_USED_LAYOUT" val="2"/>
  <p:tag name="ARTICULATE_NAV_LEVEL" val="1"/>
  <p:tag name="ARTICULATE_SLIDE_PRESENTER_GUID" val="352f6db7-f6bc-4467-8536-21200950c71e"/>
  <p:tag name="ARTICULATE_SLIDE_PAUSE" val="1"/>
  <p:tag name="ARTICULATE_LOCK_SLIDE" val="0"/>
  <p:tag name="ARTICULATE_HIDE_SLIDE" val="0"/>
  <p:tag name="ARTICULATE_PLAYER_CONTROL_PREVIOUS" val="True"/>
  <p:tag name="ARTICULATE_PLAYER_CONTROL_NEXT" val="True"/>
  <p:tag name="ARTICULATE_PLAYER_CONTROL_NOTES" val="True"/>
</p:tagLst>
</file>

<file path=ppt/tags/tag12.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MARGIN_1" val="0"/>
  <p:tag name="MARGIN_2" val="36"/>
  <p:tag name="MARGIN_3" val="72"/>
  <p:tag name="MARGIN_4" val="108"/>
  <p:tag name="MARGIN_5" val="144"/>
  <p:tag name="FONT_SIZE" val="12"/>
</p:tagLst>
</file>

<file path=ppt/tags/tag13.xml><?xml version="1.0" encoding="utf-8"?>
<p:tagLst xmlns:a="http://schemas.openxmlformats.org/drawingml/2006/main" xmlns:r="http://schemas.openxmlformats.org/officeDocument/2006/relationships" xmlns:p="http://schemas.openxmlformats.org/presentationml/2006/main">
  <p:tag name="ANNOTATION_TYPE_5" val="0"/>
  <p:tag name="ANNOTATION_START_5" val="17.8"/>
  <p:tag name="ANNOTATION_END_5" val="18.7"/>
  <p:tag name="ANNOTATION_TOP_5" val="437"/>
  <p:tag name="ANNOTATION_LEFT_5" val="430"/>
  <p:tag name="ANNOTATION_WIDTH_5" val="186"/>
  <p:tag name="ANNOTATION_HEIGHT_5" val="186"/>
  <p:tag name="ANNOTATION_ANIMATION_5" val="3"/>
  <p:tag name="ANNOTATION_ROTATION_5" val="90"/>
  <p:tag name="ANNOTATION_SUB_TYPE_5" val="2"/>
  <p:tag name="ANNOTATION_LOOP_COUNT_5" val="1"/>
  <p:tag name="ANNOTATION_BOX_RADIUS_5" val="0"/>
  <p:tag name="ANNOTATION_SCALE_5" val="100"/>
  <p:tag name="ANNOTATION_BORDER_ALPHA_5" val="100"/>
  <p:tag name="ANNOTATION_BORDER_COLOR_5" val="16777215"/>
  <p:tag name="ANNOTATION_FILL_COLOR_5" val="683492"/>
  <p:tag name="ANNOTATION_FILL_ALPHA_5" val="100"/>
  <p:tag name="ANNOTATION_BORDER_WIDTH_5" val="2"/>
  <p:tag name="ANNOTATION_SLIDE_WIDTH_5" val="960"/>
  <p:tag name="ANNOTATION_SLIDE_HEIGHT_5" val="720"/>
  <p:tag name="ANNOTATION_TYPE_6" val="0"/>
  <p:tag name="ANNOTATION_START_6" val="18.7"/>
  <p:tag name="ANNOTATION_END_6" val="19.3"/>
  <p:tag name="ANNOTATION_TOP_6" val="416"/>
  <p:tag name="ANNOTATION_LEFT_6" val="432"/>
  <p:tag name="ANNOTATION_WIDTH_6" val="186"/>
  <p:tag name="ANNOTATION_HEIGHT_6" val="186"/>
  <p:tag name="ANNOTATION_ANIMATION_6" val="3"/>
  <p:tag name="ANNOTATION_ROTATION_6" val="90"/>
  <p:tag name="ANNOTATION_SUB_TYPE_6" val="2"/>
  <p:tag name="ANNOTATION_LOOP_COUNT_6" val="1"/>
  <p:tag name="ANNOTATION_BOX_RADIUS_6" val="0"/>
  <p:tag name="ANNOTATION_SCALE_6" val="100"/>
  <p:tag name="ANNOTATION_BORDER_ALPHA_6" val="100"/>
  <p:tag name="ANNOTATION_BORDER_COLOR_6" val="16777215"/>
  <p:tag name="ANNOTATION_FILL_COLOR_6" val="683492"/>
  <p:tag name="ANNOTATION_FILL_ALPHA_6" val="100"/>
  <p:tag name="ANNOTATION_BORDER_WIDTH_6" val="2"/>
  <p:tag name="ANNOTATION_SLIDE_WIDTH_6" val="960"/>
  <p:tag name="ANNOTATION_SLIDE_HEIGHT_6" val="720"/>
  <p:tag name="ANNOTATION_TYPE_7" val="0"/>
  <p:tag name="ANNOTATION_START_7" val="19.3"/>
  <p:tag name="ANNOTATION_END_7" val="20.4"/>
  <p:tag name="ANNOTATION_TOP_7" val="413"/>
  <p:tag name="ANNOTATION_LEFT_7" val="432"/>
  <p:tag name="ANNOTATION_WIDTH_7" val="186"/>
  <p:tag name="ANNOTATION_HEIGHT_7" val="186"/>
  <p:tag name="ANNOTATION_ANIMATION_7" val="3"/>
  <p:tag name="ANNOTATION_ROTATION_7" val="90"/>
  <p:tag name="ANNOTATION_SUB_TYPE_7" val="2"/>
  <p:tag name="ANNOTATION_LOOP_COUNT_7" val="1"/>
  <p:tag name="ANNOTATION_BOX_RADIUS_7" val="0"/>
  <p:tag name="ANNOTATION_SCALE_7" val="100"/>
  <p:tag name="ANNOTATION_BORDER_ALPHA_7" val="100"/>
  <p:tag name="ANNOTATION_BORDER_COLOR_7" val="16777215"/>
  <p:tag name="ANNOTATION_FILL_COLOR_7" val="683492"/>
  <p:tag name="ANNOTATION_FILL_ALPHA_7" val="100"/>
  <p:tag name="ANNOTATION_BORDER_WIDTH_7" val="2"/>
  <p:tag name="ANNOTATION_SLIDE_WIDTH_7" val="960"/>
  <p:tag name="ANNOTATION_SLIDE_HEIGHT_7" val="720"/>
  <p:tag name="ANNOTATION_TYPE_8" val="0"/>
  <p:tag name="ANNOTATION_START_8" val="20.4"/>
  <p:tag name="ANNOTATION_END_8" val="23.6"/>
  <p:tag name="ANNOTATION_TOP_8" val="392"/>
  <p:tag name="ANNOTATION_LEFT_8" val="437"/>
  <p:tag name="ANNOTATION_WIDTH_8" val="186"/>
  <p:tag name="ANNOTATION_HEIGHT_8" val="186"/>
  <p:tag name="ANNOTATION_ANIMATION_8" val="3"/>
  <p:tag name="ANNOTATION_ROTATION_8" val="90"/>
  <p:tag name="ANNOTATION_SUB_TYPE_8" val="2"/>
  <p:tag name="ANNOTATION_LOOP_COUNT_8" val="1"/>
  <p:tag name="ANNOTATION_BOX_RADIUS_8" val="0"/>
  <p:tag name="ANNOTATION_SCALE_8" val="100"/>
  <p:tag name="ANNOTATION_BORDER_ALPHA_8" val="100"/>
  <p:tag name="ANNOTATION_BORDER_COLOR_8" val="16777215"/>
  <p:tag name="ANNOTATION_FILL_COLOR_8" val="683492"/>
  <p:tag name="ANNOTATION_FILL_ALPHA_8" val="100"/>
  <p:tag name="ANNOTATION_BORDER_WIDTH_8" val="2"/>
  <p:tag name="ANNOTATION_SLIDE_WIDTH_8" val="960"/>
  <p:tag name="ANNOTATION_SLIDE_HEIGHT_8" val="720"/>
  <p:tag name="ARTICULATE_TITLE_TAG" val="Response is greater at 3.9 compared to 11"/>
  <p:tag name="AUDIO_ID" val="261"/>
  <p:tag name="ARTICULATE_AUDIO_RECORDED" val="1"/>
  <p:tag name="ELAPSEDTIME" val="30.6"/>
  <p:tag name="ANNOTATION_TYPE_1" val="2"/>
  <p:tag name="ANNOTATION_START_1" val="10.8"/>
  <p:tag name="ANNOTATION_END_1" val="10.8"/>
  <p:tag name="ANNOTATION_TOP_1" val="-62"/>
  <p:tag name="ANNOTATION_LEFT_1" val="-62"/>
  <p:tag name="ANNOTATION_WIDTH_1" val="1085"/>
  <p:tag name="ANNOTATION_HEIGHT_1" val="845"/>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255"/>
  <p:tag name="ANNOTATION_FILL_COLOR_1" val="5921370"/>
  <p:tag name="ANNOTATION_FILL_ALPHA_1" val="50"/>
  <p:tag name="ANNOTATION_BORDER_WIDTH_1" val="3"/>
  <p:tag name="ANNOTATION_SLIDE_WIDTH_1" val="960"/>
  <p:tag name="ANNOTATION_SLIDE_HEIGHT_1" val="720"/>
  <p:tag name="ANNOTATION_TYPE_2" val="2"/>
  <p:tag name="ANNOTATION_START_2" val="10.8"/>
  <p:tag name="ANNOTATION_END_2" val="20.2"/>
  <p:tag name="ANNOTATION_TOP_2" val="187"/>
  <p:tag name="ANNOTATION_LEFT_2" val="246"/>
  <p:tag name="ANNOTATION_WIDTH_2" val="47"/>
  <p:tag name="ANNOTATION_HEIGHT_2" val="275"/>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255"/>
  <p:tag name="ANNOTATION_FILL_COLOR_2" val="5921370"/>
  <p:tag name="ANNOTATION_FILL_ALPHA_2" val="50"/>
  <p:tag name="ANNOTATION_BORDER_WIDTH_2" val="3"/>
  <p:tag name="ANNOTATION_SLIDE_WIDTH_2" val="960"/>
  <p:tag name="ANNOTATION_SLIDE_HEIGHT_2" val="720"/>
  <p:tag name="ANNOTATION_TYPE_3" val="2"/>
  <p:tag name="ANNOTATION_START_3" val="20.2"/>
  <p:tag name="ANNOTATION_END_3" val="20.2"/>
  <p:tag name="ANNOTATION_TOP_3" val="-62"/>
  <p:tag name="ANNOTATION_LEFT_3" val="-62"/>
  <p:tag name="ANNOTATION_WIDTH_3" val="1085"/>
  <p:tag name="ANNOTATION_HEIGHT_3" val="845"/>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255"/>
  <p:tag name="ANNOTATION_FILL_COLOR_3" val="5921370"/>
  <p:tag name="ANNOTATION_FILL_ALPHA_3" val="50"/>
  <p:tag name="ANNOTATION_BORDER_WIDTH_3" val="3"/>
  <p:tag name="ANNOTATION_SLIDE_WIDTH_3" val="960"/>
  <p:tag name="ANNOTATION_SLIDE_HEIGHT_3" val="720"/>
  <p:tag name="ANNOTATION_TYPE_4" val="2"/>
  <p:tag name="ANNOTATION_START_4" val="20.2"/>
  <p:tag name="ANNOTATION_END_4" val="23.8"/>
  <p:tag name="ANNOTATION_TOP_4" val="373"/>
  <p:tag name="ANNOTATION_LEFT_4" val="407"/>
  <p:tag name="ANNOTATION_WIDTH_4" val="46"/>
  <p:tag name="ANNOTATION_HEIGHT_4" val="89"/>
  <p:tag name="ANNOTATION_ANIMATION_4" val="4"/>
  <p:tag name="ANNOTATION_ROTATION_4" val="0"/>
  <p:tag name="ANNOTATION_SUB_TYPE_4" val="11"/>
  <p:tag name="ANNOTATION_LOOP_COUNT_4" val="1"/>
  <p:tag name="ANNOTATION_BOX_RADIUS_4" val="5"/>
  <p:tag name="ANNOTATION_SCALE_4" val="0"/>
  <p:tag name="ANNOTATION_BORDER_ALPHA_4" val="100"/>
  <p:tag name="ANNOTATION_BORDER_COLOR_4" val="255"/>
  <p:tag name="ANNOTATION_FILL_COLOR_4" val="5921370"/>
  <p:tag name="ANNOTATION_FILL_ALPHA_4" val="50"/>
  <p:tag name="ANNOTATION_BORDER_WIDTH_4" val="3"/>
  <p:tag name="ANNOTATION_SLIDE_WIDTH_4" val="960"/>
  <p:tag name="ANNOTATION_SLIDE_HEIGHT_4" val="720"/>
  <p:tag name="ANNOTATION_COUNT" val="4"/>
  <p:tag name="ARTICULATE_USED_LAYOUT" val="2"/>
  <p:tag name="ARTICULATE_NAV_LEVEL" val="1"/>
  <p:tag name="ARTICULATE_SLIDE_PRESENTER_GUID" val="352f6db7-f6bc-4467-8536-21200950c71e"/>
  <p:tag name="ARTICULATE_SLIDE_PAUSE" val="1"/>
  <p:tag name="ARTICULATE_LOCK_SLIDE" val="0"/>
  <p:tag name="ARTICULATE_HIDE_SLIDE" val="0"/>
  <p:tag name="ARTICULATE_PLAYER_CONTROL_PREVIOUS" val="True"/>
  <p:tag name="ARTICULATE_PLAYER_CONTROL_NEXT" val="True"/>
  <p:tag name="ARTICULATE_PLAYER_CONTROL_NOTES" val="True"/>
</p:tagLst>
</file>

<file path=ppt/tags/tag14.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15.xml><?xml version="1.0" encoding="utf-8"?>
<p:tagLst xmlns:a="http://schemas.openxmlformats.org/drawingml/2006/main" xmlns:r="http://schemas.openxmlformats.org/officeDocument/2006/relationships" xmlns:p="http://schemas.openxmlformats.org/presentationml/2006/main">
  <p:tag name="ARTICULATE_TITLE_TAG" val="Example over Brazil"/>
  <p:tag name="ANNOTATION_TYPE_6" val="0"/>
  <p:tag name="ANNOTATION_START_6" val="33.8"/>
  <p:tag name="ANNOTATION_END_6" val="35.6"/>
  <p:tag name="ANNOTATION_TOP_6" val="473"/>
  <p:tag name="ANNOTATION_LEFT_6" val="333"/>
  <p:tag name="ANNOTATION_WIDTH_6" val="186"/>
  <p:tag name="ANNOTATION_HEIGHT_6" val="186"/>
  <p:tag name="ANNOTATION_ANIMATION_6" val="3"/>
  <p:tag name="ANNOTATION_ROTATION_6" val="90"/>
  <p:tag name="ANNOTATION_SUB_TYPE_6" val="2"/>
  <p:tag name="ANNOTATION_LOOP_COUNT_6" val="1"/>
  <p:tag name="ANNOTATION_BOX_RADIUS_6" val="0"/>
  <p:tag name="ANNOTATION_SCALE_6" val="100"/>
  <p:tag name="ANNOTATION_BORDER_ALPHA_6" val="100"/>
  <p:tag name="ANNOTATION_BORDER_COLOR_6" val="855309"/>
  <p:tag name="ANNOTATION_FILL_COLOR_6" val="683492"/>
  <p:tag name="ANNOTATION_FILL_ALPHA_6" val="100"/>
  <p:tag name="ANNOTATION_BORDER_WIDTH_6" val="2"/>
  <p:tag name="ANNOTATION_SLIDE_WIDTH_6" val="960"/>
  <p:tag name="ANNOTATION_SLIDE_HEIGHT_6" val="720"/>
  <p:tag name="ANNOTATION_TYPE_7" val="0"/>
  <p:tag name="ANNOTATION_START_7" val="35.6"/>
  <p:tag name="ANNOTATION_END_7" val="40.0"/>
  <p:tag name="ANNOTATION_TOP_7" val="331"/>
  <p:tag name="ANNOTATION_LEFT_7" val="431"/>
  <p:tag name="ANNOTATION_WIDTH_7" val="186"/>
  <p:tag name="ANNOTATION_HEIGHT_7" val="186"/>
  <p:tag name="ANNOTATION_ANIMATION_7" val="3"/>
  <p:tag name="ANNOTATION_ROTATION_7" val="90"/>
  <p:tag name="ANNOTATION_SUB_TYPE_7" val="2"/>
  <p:tag name="ANNOTATION_LOOP_COUNT_7" val="1"/>
  <p:tag name="ANNOTATION_BOX_RADIUS_7" val="0"/>
  <p:tag name="ANNOTATION_SCALE_7" val="100"/>
  <p:tag name="ANNOTATION_BORDER_ALPHA_7" val="100"/>
  <p:tag name="ANNOTATION_BORDER_COLOR_7" val="855309"/>
  <p:tag name="ANNOTATION_FILL_COLOR_7" val="683492"/>
  <p:tag name="ANNOTATION_FILL_ALPHA_7" val="100"/>
  <p:tag name="ANNOTATION_BORDER_WIDTH_7" val="2"/>
  <p:tag name="ANNOTATION_SLIDE_WIDTH_7" val="960"/>
  <p:tag name="ANNOTATION_SLIDE_HEIGHT_7" val="720"/>
  <p:tag name="ANNOTATION_TYPE_8" val="0"/>
  <p:tag name="ANNOTATION_START_8" val="40.0"/>
  <p:tag name="ANNOTATION_END_8" val="41.6"/>
  <p:tag name="ANNOTATION_TOP_8" val="473"/>
  <p:tag name="ANNOTATION_LEFT_8" val="711"/>
  <p:tag name="ANNOTATION_WIDTH_8" val="186"/>
  <p:tag name="ANNOTATION_HEIGHT_8" val="186"/>
  <p:tag name="ANNOTATION_ANIMATION_8" val="3"/>
  <p:tag name="ANNOTATION_ROTATION_8" val="270"/>
  <p:tag name="ANNOTATION_SUB_TYPE_8" val="2"/>
  <p:tag name="ANNOTATION_LOOP_COUNT_8" val="1"/>
  <p:tag name="ANNOTATION_BOX_RADIUS_8" val="0"/>
  <p:tag name="ANNOTATION_SCALE_8" val="100"/>
  <p:tag name="ANNOTATION_BORDER_ALPHA_8" val="100"/>
  <p:tag name="ANNOTATION_BORDER_COLOR_8" val="855309"/>
  <p:tag name="ANNOTATION_FILL_COLOR_8" val="683492"/>
  <p:tag name="ANNOTATION_FILL_ALPHA_8" val="100"/>
  <p:tag name="ANNOTATION_BORDER_WIDTH_8" val="2"/>
  <p:tag name="ANNOTATION_SLIDE_WIDTH_8" val="960"/>
  <p:tag name="ANNOTATION_SLIDE_HEIGHT_8" val="720"/>
  <p:tag name="ANNOTATION_TYPE_9" val="0"/>
  <p:tag name="ANNOTATION_START_9" val="41.6"/>
  <p:tag name="ANNOTATION_TOP_9" val="540"/>
  <p:tag name="ANNOTATION_LEFT_9" val="604"/>
  <p:tag name="ANNOTATION_WIDTH_9" val="186"/>
  <p:tag name="ANNOTATION_HEIGHT_9" val="186"/>
  <p:tag name="ANNOTATION_ANIMATION_9" val="3"/>
  <p:tag name="ANNOTATION_ROTATION_9" val="270"/>
  <p:tag name="ANNOTATION_SUB_TYPE_9" val="2"/>
  <p:tag name="ANNOTATION_LOOP_COUNT_9" val="1"/>
  <p:tag name="ANNOTATION_BOX_RADIUS_9" val="0"/>
  <p:tag name="ANNOTATION_SCALE_9" val="100"/>
  <p:tag name="ANNOTATION_BORDER_ALPHA_9" val="100"/>
  <p:tag name="ANNOTATION_BORDER_COLOR_9" val="855309"/>
  <p:tag name="ANNOTATION_FILL_COLOR_9" val="683492"/>
  <p:tag name="ANNOTATION_FILL_ALPHA_9" val="100"/>
  <p:tag name="ANNOTATION_BORDER_WIDTH_9" val="2"/>
  <p:tag name="ANNOTATION_SLIDE_WIDTH_9" val="960"/>
  <p:tag name="ANNOTATION_SLIDE_HEIGHT_9" val="720"/>
  <p:tag name="AUDIO_ID" val="262"/>
  <p:tag name="ARTICULATE_AUDIO_RECORDED" val="1"/>
  <p:tag name="ELAPSEDTIME" val="40.6"/>
  <p:tag name="ANNOTATION_TYPE_1" val="0"/>
  <p:tag name="ANNOTATION_START_1" val="17.4"/>
  <p:tag name="ANNOTATION_END_1" val="19.9"/>
  <p:tag name="ANNOTATION_TOP_1" val="524"/>
  <p:tag name="ANNOTATION_LEFT_1" val="214"/>
  <p:tag name="ANNOTATION_WIDTH_1" val="186"/>
  <p:tag name="ANNOTATION_HEIGHT_1" val="186"/>
  <p:tag name="ANNOTATION_ANIMATION_1" val="3"/>
  <p:tag name="ANNOTATION_ROTATION_1" val="0"/>
  <p:tag name="ANNOTATION_SUB_TYPE_1" val="1"/>
  <p:tag name="ANNOTATION_LOOP_COUNT_1" val="1"/>
  <p:tag name="ANNOTATION_BOX_RADIUS_1" val="0"/>
  <p:tag name="ANNOTATION_SCALE_1" val="100"/>
  <p:tag name="ANNOTATION_BORDER_ALPHA_1" val="100"/>
  <p:tag name="ANNOTATION_BORDER_COLOR_1" val="855309"/>
  <p:tag name="ANNOTATION_FILL_COLOR_1" val="683492"/>
  <p:tag name="ANNOTATION_FILL_ALPHA_1" val="100"/>
  <p:tag name="ANNOTATION_BORDER_WIDTH_1" val="3"/>
  <p:tag name="ANNOTATION_SLIDE_WIDTH_1" val="960"/>
  <p:tag name="ANNOTATION_SLIDE_HEIGHT_1" val="720"/>
  <p:tag name="ANNOTATION_TYPE_2" val="0"/>
  <p:tag name="ANNOTATION_START_2" val="19.9"/>
  <p:tag name="ANNOTATION_END_2" val="21.9"/>
  <p:tag name="ANNOTATION_TOP_2" val="563"/>
  <p:tag name="ANNOTATION_LEFT_2" val="292"/>
  <p:tag name="ANNOTATION_WIDTH_2" val="186"/>
  <p:tag name="ANNOTATION_HEIGHT_2" val="186"/>
  <p:tag name="ANNOTATION_ANIMATION_2" val="3"/>
  <p:tag name="ANNOTATION_ROTATION_2" val="0"/>
  <p:tag name="ANNOTATION_SUB_TYPE_2" val="1"/>
  <p:tag name="ANNOTATION_LOOP_COUNT_2" val="1"/>
  <p:tag name="ANNOTATION_BOX_RADIUS_2" val="0"/>
  <p:tag name="ANNOTATION_SCALE_2" val="100"/>
  <p:tag name="ANNOTATION_BORDER_ALPHA_2" val="100"/>
  <p:tag name="ANNOTATION_BORDER_COLOR_2" val="855309"/>
  <p:tag name="ANNOTATION_FILL_COLOR_2" val="683492"/>
  <p:tag name="ANNOTATION_FILL_ALPHA_2" val="100"/>
  <p:tag name="ANNOTATION_BORDER_WIDTH_2" val="3"/>
  <p:tag name="ANNOTATION_SLIDE_WIDTH_2" val="960"/>
  <p:tag name="ANNOTATION_SLIDE_HEIGHT_2" val="720"/>
  <p:tag name="ANNOTATION_TYPE_3" val="0"/>
  <p:tag name="ANNOTATION_START_3" val="29.0"/>
  <p:tag name="ANNOTATION_END_3" val="30.6"/>
  <p:tag name="ANNOTATION_TOP_3" val="409"/>
  <p:tag name="ANNOTATION_LEFT_3" val="347"/>
  <p:tag name="ANNOTATION_WIDTH_3" val="186"/>
  <p:tag name="ANNOTATION_HEIGHT_3" val="186"/>
  <p:tag name="ANNOTATION_ANIMATION_3" val="3"/>
  <p:tag name="ANNOTATION_ROTATION_3" val="0"/>
  <p:tag name="ANNOTATION_SUB_TYPE_3" val="1"/>
  <p:tag name="ANNOTATION_LOOP_COUNT_3" val="1"/>
  <p:tag name="ANNOTATION_BOX_RADIUS_3" val="0"/>
  <p:tag name="ANNOTATION_SCALE_3" val="100"/>
  <p:tag name="ANNOTATION_BORDER_ALPHA_3" val="100"/>
  <p:tag name="ANNOTATION_BORDER_COLOR_3" val="855309"/>
  <p:tag name="ANNOTATION_FILL_COLOR_3" val="683492"/>
  <p:tag name="ANNOTATION_FILL_ALPHA_3" val="100"/>
  <p:tag name="ANNOTATION_BORDER_WIDTH_3" val="3"/>
  <p:tag name="ANNOTATION_SLIDE_WIDTH_3" val="960"/>
  <p:tag name="ANNOTATION_SLIDE_HEIGHT_3" val="720"/>
  <p:tag name="ANNOTATION_TYPE_4" val="0"/>
  <p:tag name="ANNOTATION_START_4" val="30.6"/>
  <p:tag name="ANNOTATION_END_4" val="35.4"/>
  <p:tag name="ANNOTATION_TOP_4" val="337"/>
  <p:tag name="ANNOTATION_LEFT_4" val="415"/>
  <p:tag name="ANNOTATION_WIDTH_4" val="186"/>
  <p:tag name="ANNOTATION_HEIGHT_4" val="186"/>
  <p:tag name="ANNOTATION_ANIMATION_4" val="3"/>
  <p:tag name="ANNOTATION_ROTATION_4" val="0"/>
  <p:tag name="ANNOTATION_SUB_TYPE_4" val="1"/>
  <p:tag name="ANNOTATION_LOOP_COUNT_4" val="1"/>
  <p:tag name="ANNOTATION_BOX_RADIUS_4" val="0"/>
  <p:tag name="ANNOTATION_SCALE_4" val="100"/>
  <p:tag name="ANNOTATION_BORDER_ALPHA_4" val="100"/>
  <p:tag name="ANNOTATION_BORDER_COLOR_4" val="855309"/>
  <p:tag name="ANNOTATION_FILL_COLOR_4" val="683492"/>
  <p:tag name="ANNOTATION_FILL_ALPHA_4" val="100"/>
  <p:tag name="ANNOTATION_BORDER_WIDTH_4" val="3"/>
  <p:tag name="ANNOTATION_SLIDE_WIDTH_4" val="960"/>
  <p:tag name="ANNOTATION_SLIDE_HEIGHT_4" val="720"/>
  <p:tag name="ANNOTATION_TYPE_5" val="0"/>
  <p:tag name="ANNOTATION_START_5" val="35.4"/>
  <p:tag name="ANNOTATION_END_5" val="39.8"/>
  <p:tag name="ANNOTATION_TOP_5" val="416"/>
  <p:tag name="ANNOTATION_LEFT_5" val="669"/>
  <p:tag name="ANNOTATION_WIDTH_5" val="186"/>
  <p:tag name="ANNOTATION_HEIGHT_5" val="186"/>
  <p:tag name="ANNOTATION_ANIMATION_5" val="3"/>
  <p:tag name="ANNOTATION_ROTATION_5" val="0"/>
  <p:tag name="ANNOTATION_SUB_TYPE_5" val="1"/>
  <p:tag name="ANNOTATION_LOOP_COUNT_5" val="1"/>
  <p:tag name="ANNOTATION_BOX_RADIUS_5" val="0"/>
  <p:tag name="ANNOTATION_SCALE_5" val="100"/>
  <p:tag name="ANNOTATION_BORDER_ALPHA_5" val="100"/>
  <p:tag name="ANNOTATION_BORDER_COLOR_5" val="855309"/>
  <p:tag name="ANNOTATION_FILL_COLOR_5" val="683492"/>
  <p:tag name="ANNOTATION_FILL_ALPHA_5" val="100"/>
  <p:tag name="ANNOTATION_BORDER_WIDTH_5" val="3"/>
  <p:tag name="ANNOTATION_SLIDE_WIDTH_5" val="960"/>
  <p:tag name="ANNOTATION_SLIDE_HEIGHT_5" val="720"/>
  <p:tag name="ANNOTATION_COUNT" val="5"/>
  <p:tag name="ARTICULATE_USED_LAYOUT" val="7"/>
  <p:tag name="ARTICULATE_NAV_LEVEL" val="1"/>
  <p:tag name="ARTICULATE_SLIDE_PRESENTER_GUID" val="352f6db7-f6bc-4467-8536-21200950c71e"/>
  <p:tag name="ARTICULATE_SLIDE_PAUSE" val="1"/>
  <p:tag name="ARTICULATE_LOCK_SLIDE" val="0"/>
  <p:tag name="ARTICULATE_HIDE_SLIDE" val="0"/>
  <p:tag name="ARTICULATE_PLAYER_CONTROL_PREVIOUS" val="True"/>
  <p:tag name="ARTICULATE_PLAYER_CONTROL_NEXT" val="True"/>
  <p:tag name="ARTICULATE_PLAYER_CONTROL_NOTES" val="True"/>
</p:tagLst>
</file>

<file path=ppt/tags/tag16.xml><?xml version="1.0" encoding="utf-8"?>
<p:tagLst xmlns:a="http://schemas.openxmlformats.org/drawingml/2006/main" xmlns:r="http://schemas.openxmlformats.org/officeDocument/2006/relationships" xmlns:p="http://schemas.openxmlformats.org/presentationml/2006/main">
  <p:tag name="DUPLICATEID" val="c785f22ab0014b58aef1df535be30029"/>
</p:tagLst>
</file>

<file path=ppt/tags/tag17.xml><?xml version="1.0" encoding="utf-8"?>
<p:tagLst xmlns:a="http://schemas.openxmlformats.org/drawingml/2006/main" xmlns:r="http://schemas.openxmlformats.org/officeDocument/2006/relationships" xmlns:p="http://schemas.openxmlformats.org/presentationml/2006/main">
  <p:tag name="DUPLICATEID" val="69e584869f794c9c87319f10c08d68d6"/>
</p:tagLst>
</file>

<file path=ppt/tags/tag18.xml><?xml version="1.0" encoding="utf-8"?>
<p:tagLst xmlns:a="http://schemas.openxmlformats.org/drawingml/2006/main" xmlns:r="http://schemas.openxmlformats.org/officeDocument/2006/relationships" xmlns:p="http://schemas.openxmlformats.org/presentationml/2006/main">
  <p:tag name="DUPLICATEID" val="91b5b2acf10546119b85b8cd7d408391"/>
</p:tagLst>
</file>

<file path=ppt/tags/tag19.xml><?xml version="1.0" encoding="utf-8"?>
<p:tagLst xmlns:a="http://schemas.openxmlformats.org/drawingml/2006/main" xmlns:r="http://schemas.openxmlformats.org/officeDocument/2006/relationships" xmlns:p="http://schemas.openxmlformats.org/presentationml/2006/main">
  <p:tag name="DUPLICATEID" val="907973ee1bbf4a25a9334293bcaa3ab6"/>
</p:tagLst>
</file>

<file path=ppt/tags/tag2.xml><?xml version="1.0" encoding="utf-8"?>
<p:tagLst xmlns:a="http://schemas.openxmlformats.org/drawingml/2006/main" xmlns:r="http://schemas.openxmlformats.org/officeDocument/2006/relationships" xmlns:p="http://schemas.openxmlformats.org/presentationml/2006/main">
  <p:tag name="ANNOTATION_TYPE_3" val="1"/>
  <p:tag name="ANNOTATION_START_3" val="16.5"/>
  <p:tag name="ANNOTATION_END_3" val="19.6"/>
  <p:tag name="ANNOTATION_TOP_3" val="315"/>
  <p:tag name="ANNOTATION_LEFT_3" val="760"/>
  <p:tag name="ANNOTATION_WIDTH_3" val="134"/>
  <p:tag name="ANNOTATION_HEIGHT_3" val="45"/>
  <p:tag name="ANNOTATION_ANIMATION_3" val="5"/>
  <p:tag name="ANNOTATION_ROTATION_3" val="0"/>
  <p:tag name="ANNOTATION_SUB_TYPE_3" val="9"/>
  <p:tag name="ANNOTATION_LOOP_COUNT_3" val="1"/>
  <p:tag name="ANNOTATION_BOX_RADIUS_3" val="5"/>
  <p:tag name="ANNOTATION_SCALE_3" val="0"/>
  <p:tag name="ANNOTATION_BORDER_ALPHA_3" val="100"/>
  <p:tag name="ANNOTATION_BORDER_COLOR_3" val="0"/>
  <p:tag name="ANNOTATION_FILL_COLOR_3" val="2646607"/>
  <p:tag name="ANNOTATION_FILL_ALPHA_3" val="100"/>
  <p:tag name="ANNOTATION_BORDER_WIDTH_3" val="3"/>
  <p:tag name="ANNOTATION_SLIDE_WIDTH_3" val="960"/>
  <p:tag name="ANNOTATION_SLIDE_HEIGHT_3" val="720"/>
  <p:tag name="ANNOTATION_TYPE_4" val="0"/>
  <p:tag name="ANNOTATION_START_4" val="21.4"/>
  <p:tag name="ANNOTATION_TOP_4" val="431"/>
  <p:tag name="ANNOTATION_LEFT_4" val="331"/>
  <p:tag name="ANNOTATION_WIDTH_4" val="186"/>
  <p:tag name="ANNOTATION_HEIGHT_4" val="186"/>
  <p:tag name="ANNOTATION_ANIMATION_4" val="3"/>
  <p:tag name="ANNOTATION_ROTATION_4" val="0"/>
  <p:tag name="ANNOTATION_SUB_TYPE_4" val="2"/>
  <p:tag name="ANNOTATION_LOOP_COUNT_4" val="1"/>
  <p:tag name="ANNOTATION_BOX_RADIUS_4" val="0"/>
  <p:tag name="ANNOTATION_SCALE_4" val="100"/>
  <p:tag name="ANNOTATION_BORDER_ALPHA_4" val="100"/>
  <p:tag name="ANNOTATION_BORDER_COLOR_4" val="16777215"/>
  <p:tag name="ANNOTATION_FILL_COLOR_4" val="683492"/>
  <p:tag name="ANNOTATION_FILL_ALPHA_4" val="100"/>
  <p:tag name="ANNOTATION_BORDER_WIDTH_4" val="3"/>
  <p:tag name="ANNOTATION_SLIDE_WIDTH_4" val="960"/>
  <p:tag name="ANNOTATION_SLIDE_HEIGHT_4" val="720"/>
  <p:tag name="AUDIO_ID" val="256"/>
  <p:tag name="ARTICULATE_AUDIO_RECORDED" val="1"/>
  <p:tag name="ELAPSEDTIME" val="21.5"/>
  <p:tag name="ANNOTATION_TYPE_1" val="2"/>
  <p:tag name="ANNOTATION_START_1" val="19.1"/>
  <p:tag name="ANNOTATION_END_1" val="19.9"/>
  <p:tag name="ANNOTATION_TOP_1" val="-62"/>
  <p:tag name="ANNOTATION_LEFT_1" val="-62"/>
  <p:tag name="ANNOTATION_WIDTH_1" val="1085"/>
  <p:tag name="ANNOTATION_HEIGHT_1" val="845"/>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255"/>
  <p:tag name="ANNOTATION_FILL_COLOR_1" val="5921370"/>
  <p:tag name="ANNOTATION_FILL_ALPHA_1" val="50"/>
  <p:tag name="ANNOTATION_BORDER_WIDTH_1" val="3"/>
  <p:tag name="ANNOTATION_SLIDE_WIDTH_1" val="960"/>
  <p:tag name="ANNOTATION_SLIDE_HEIGHT_1" val="720"/>
  <p:tag name="ANNOTATION_TYPE_2" val="2"/>
  <p:tag name="ANNOTATION_START_2" val="19.9"/>
  <p:tag name="ANNOTATION_TOP_2" val="-62"/>
  <p:tag name="ANNOTATION_LEFT_2" val="-62"/>
  <p:tag name="ANNOTATION_WIDTH_2" val="1085"/>
  <p:tag name="ANNOTATION_HEIGHT_2" val="845"/>
  <p:tag name="ANNOTATION_ANIMATION_2" val="4"/>
  <p:tag name="ANNOTATION_ROTATION_2" val="0"/>
  <p:tag name="ANNOTATION_SUB_TYPE_2" val="11"/>
  <p:tag name="ANNOTATION_LOOP_COUNT_2" val="1"/>
  <p:tag name="ANNOTATION_BOX_RADIUS_2" val="0"/>
  <p:tag name="ANNOTATION_SCALE_2" val="0"/>
  <p:tag name="ANNOTATION_BORDER_ALPHA_2" val="100"/>
  <p:tag name="ANNOTATION_BORDER_COLOR_2" val="255"/>
  <p:tag name="ANNOTATION_FILL_COLOR_2" val="5921370"/>
  <p:tag name="ANNOTATION_FILL_ALPHA_2" val="50"/>
  <p:tag name="ANNOTATION_BORDER_WIDTH_2" val="3"/>
  <p:tag name="ANNOTATION_SLIDE_WIDTH_2" val="960"/>
  <p:tag name="ANNOTATION_SLIDE_HEIGHT_2" val="720"/>
  <p:tag name="ANNOTATION_COUNT" val="2"/>
  <p:tag name="ARTICULATE_USED_LAYOUT" val="1"/>
  <p:tag name="ARTICULATE_NAV_LEVEL" val="1"/>
  <p:tag name="ARTICULATE_SLIDE_PRESENTER_GUID" val="352f6db7-f6bc-4467-8536-21200950c71e"/>
  <p:tag name="ARTICULATE_SLIDE_PAUSE" val="1"/>
  <p:tag name="ARTICULATE_LOCK_SLIDE" val="0"/>
  <p:tag name="ARTICULATE_HIDE_SLIDE" val="0"/>
  <p:tag name="ARTICULATE_PLAYER_CONTROL_PREVIOUS" val="False"/>
  <p:tag name="ARTICULATE_PLAYER_CONTROL_NEXT" val="True"/>
  <p:tag name="ARTICULATE_PLAYER_CONTROL_NOTES" val="True"/>
</p:tagLst>
</file>

<file path=ppt/tags/tag20.xml><?xml version="1.0" encoding="utf-8"?>
<p:tagLst xmlns:a="http://schemas.openxmlformats.org/drawingml/2006/main" xmlns:r="http://schemas.openxmlformats.org/officeDocument/2006/relationships" xmlns:p="http://schemas.openxmlformats.org/presentationml/2006/main">
  <p:tag name="DUPLICATEID" val="c3bfdb3d30744e0e9365e63e8dc71d1e"/>
</p:tagLst>
</file>

<file path=ppt/tags/tag21.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22.xml><?xml version="1.0" encoding="utf-8"?>
<p:tagLst xmlns:a="http://schemas.openxmlformats.org/drawingml/2006/main" xmlns:r="http://schemas.openxmlformats.org/officeDocument/2006/relationships" xmlns:p="http://schemas.openxmlformats.org/presentationml/2006/main">
  <p:tag name="ANNOTATION_TYPE_1" val="0"/>
  <p:tag name="ANNOTATION_START_1" val="7.4"/>
  <p:tag name="ANNOTATION_END_1" val="12.8"/>
  <p:tag name="ANNOTATION_TOP_1" val="603"/>
  <p:tag name="ANNOTATION_LEFT_1" val="753"/>
  <p:tag name="ANNOTATION_WIDTH_1" val="186"/>
  <p:tag name="ANNOTATION_HEIGHT_1" val="186"/>
  <p:tag name="ANNOTATION_ANIMATION_1" val="3"/>
  <p:tag name="ANNOTATION_ROTATION_1" val="180"/>
  <p:tag name="ANNOTATION_SUB_TYPE_1" val="1"/>
  <p:tag name="ANNOTATION_LOOP_COUNT_1" val="1"/>
  <p:tag name="ANNOTATION_BOX_RADIUS_1" val="0"/>
  <p:tag name="ANNOTATION_SCALE_1" val="100"/>
  <p:tag name="ANNOTATION_BORDER_ALPHA_1" val="100"/>
  <p:tag name="ANNOTATION_BORDER_COLOR_1" val="855309"/>
  <p:tag name="ANNOTATION_FILL_COLOR_1" val="683492"/>
  <p:tag name="ANNOTATION_FILL_ALPHA_1" val="100"/>
  <p:tag name="ANNOTATION_BORDER_WIDTH_1" val="3"/>
  <p:tag name="ANNOTATION_SLIDE_WIDTH_1" val="960"/>
  <p:tag name="ANNOTATION_SLIDE_HEIGHT_1" val="720"/>
  <p:tag name="ANNOTATION_TYPE_2" val="1"/>
  <p:tag name="ANNOTATION_START_2" val="12.8"/>
  <p:tag name="ANNOTATION_END_2" val="16.0"/>
  <p:tag name="ANNOTATION_TOP_2" val="351"/>
  <p:tag name="ANNOTATION_LEFT_2" val="62"/>
  <p:tag name="ANNOTATION_WIDTH_2" val="852"/>
  <p:tag name="ANNOTATION_HEIGHT_2" val="56"/>
  <p:tag name="ANNOTATION_ANIMATION_2" val="5"/>
  <p:tag name="ANNOTATION_ROTATION_2" val="0"/>
  <p:tag name="ANNOTATION_SUB_TYPE_2" val="9"/>
  <p:tag name="ANNOTATION_LOOP_COUNT_2" val="1"/>
  <p:tag name="ANNOTATION_BOX_RADIUS_2" val="5"/>
  <p:tag name="ANNOTATION_SCALE_2" val="0"/>
  <p:tag name="ANNOTATION_BORDER_ALPHA_2" val="100"/>
  <p:tag name="ANNOTATION_BORDER_COLOR_2" val="0"/>
  <p:tag name="ANNOTATION_FILL_COLOR_2" val="255"/>
  <p:tag name="ANNOTATION_FILL_ALPHA_2" val="100"/>
  <p:tag name="ANNOTATION_BORDER_WIDTH_2" val="3"/>
  <p:tag name="ANNOTATION_SLIDE_WIDTH_2" val="960"/>
  <p:tag name="ANNOTATION_SLIDE_HEIGHT_2" val="720"/>
  <p:tag name="ARTICULATE_TITLE_TAG" val="Napa Valley Fire developed very quikcly"/>
  <p:tag name="AUDIO_ID" val="278"/>
  <p:tag name="ARTICULATE_AUDIO_RECORDED" val="1"/>
  <p:tag name="ELAPSEDTIME" val="13.5"/>
  <p:tag name="ANNOTATION_COUNT" val="0"/>
  <p:tag name="ARTICULATE_USED_LAYOUT" val="7"/>
  <p:tag name="ARTICULATE_NAV_LEVEL" val="1"/>
  <p:tag name="ARTICULATE_SLIDE_PRESENTER_GUID" val="352f6db7-f6bc-4467-8536-21200950c71e"/>
  <p:tag name="ARTICULATE_SLIDE_PAUSE" val="0"/>
  <p:tag name="ARTICULATE_LOCK_SLIDE" val="0"/>
  <p:tag name="ARTICULATE_HIDE_SLIDE" val="0"/>
  <p:tag name="ARTICULATE_PLAYER_CONTROL_PREVIOUS" val="True"/>
  <p:tag name="ARTICULATE_PLAYER_CONTROL_NEXT" val="True"/>
</p:tagLst>
</file>

<file path=ppt/tags/tag23.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24.xml><?xml version="1.0" encoding="utf-8"?>
<p:tagLst xmlns:a="http://schemas.openxmlformats.org/drawingml/2006/main" xmlns:r="http://schemas.openxmlformats.org/officeDocument/2006/relationships" xmlns:p="http://schemas.openxmlformats.org/presentationml/2006/main">
  <p:tag name="ANNOTATION_TYPE_1" val="0"/>
  <p:tag name="ANNOTATION_START_1" val="1.8"/>
  <p:tag name="ANNOTATION_END_1" val="3.0"/>
  <p:tag name="ANNOTATION_TOP_1" val="274"/>
  <p:tag name="ANNOTATION_LEFT_1" val="582"/>
  <p:tag name="ANNOTATION_WIDTH_1" val="186"/>
  <p:tag name="ANNOTATION_HEIGHT_1" val="186"/>
  <p:tag name="ANNOTATION_ANIMATION_1" val="3"/>
  <p:tag name="ANNOTATION_ROTATION_1" val="0"/>
  <p:tag name="ANNOTATION_SUB_TYPE_1" val="2"/>
  <p:tag name="ANNOTATION_LOOP_COUNT_1" val="1"/>
  <p:tag name="ANNOTATION_BOX_RADIUS_1" val="0"/>
  <p:tag name="ANNOTATION_SCALE_1" val="100"/>
  <p:tag name="ANNOTATION_BORDER_ALPHA_1" val="100"/>
  <p:tag name="ANNOTATION_BORDER_COLOR_1" val="855309"/>
  <p:tag name="ANNOTATION_FILL_COLOR_1" val="683492"/>
  <p:tag name="ANNOTATION_FILL_ALPHA_1" val="100"/>
  <p:tag name="ANNOTATION_BORDER_WIDTH_1" val="3"/>
  <p:tag name="ANNOTATION_SLIDE_WIDTH_1" val="960"/>
  <p:tag name="ANNOTATION_SLIDE_HEIGHT_1" val="720"/>
  <p:tag name="ANNOTATION_TYPE_2" val="0"/>
  <p:tag name="ANNOTATION_START_2" val="3.0"/>
  <p:tag name="ANNOTATION_END_2" val="4.7"/>
  <p:tag name="ANNOTATION_TOP_2" val="292"/>
  <p:tag name="ANNOTATION_LEFT_2" val="616"/>
  <p:tag name="ANNOTATION_WIDTH_2" val="186"/>
  <p:tag name="ANNOTATION_HEIGHT_2" val="186"/>
  <p:tag name="ANNOTATION_ANIMATION_2" val="3"/>
  <p:tag name="ANNOTATION_ROTATION_2" val="0"/>
  <p:tag name="ANNOTATION_SUB_TYPE_2" val="2"/>
  <p:tag name="ANNOTATION_LOOP_COUNT_2" val="1"/>
  <p:tag name="ANNOTATION_BOX_RADIUS_2" val="0"/>
  <p:tag name="ANNOTATION_SCALE_2" val="100"/>
  <p:tag name="ANNOTATION_BORDER_ALPHA_2" val="100"/>
  <p:tag name="ANNOTATION_BORDER_COLOR_2" val="855309"/>
  <p:tag name="ANNOTATION_FILL_COLOR_2" val="683492"/>
  <p:tag name="ANNOTATION_FILL_ALPHA_2" val="100"/>
  <p:tag name="ANNOTATION_BORDER_WIDTH_2" val="3"/>
  <p:tag name="ANNOTATION_SLIDE_WIDTH_2" val="960"/>
  <p:tag name="ANNOTATION_SLIDE_HEIGHT_2" val="720"/>
  <p:tag name="ARTICULATE_TITLE_TAG" val="Faintly visible in 3.9"/>
  <p:tag name="AUDIO_ID" val="279"/>
  <p:tag name="ARTICULATE_AUDIO_RECORDED" val="1"/>
  <p:tag name="ELAPSEDTIME" val="7.7"/>
  <p:tag name="ANNOTATION_COUNT" val="0"/>
  <p:tag name="ARTICULATE_USED_LAYOUT" val="7"/>
  <p:tag name="ARTICULATE_NAV_LEVEL" val="1"/>
  <p:tag name="ARTICULATE_SLIDE_PRESENTER_GUID" val="352f6db7-f6bc-4467-8536-21200950c71e"/>
  <p:tag name="ARTICULATE_SLIDE_PAUSE" val="0"/>
  <p:tag name="ARTICULATE_LOCK_SLIDE" val="0"/>
  <p:tag name="ARTICULATE_HIDE_SLIDE" val="0"/>
  <p:tag name="ARTICULATE_PLAYER_CONTROL_PREVIOUS" val="True"/>
  <p:tag name="ARTICULATE_PLAYER_CONTROL_NEXT" val="True"/>
</p:tagLst>
</file>

<file path=ppt/tags/tag25.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26.xml><?xml version="1.0" encoding="utf-8"?>
<p:tagLst xmlns:a="http://schemas.openxmlformats.org/drawingml/2006/main" xmlns:r="http://schemas.openxmlformats.org/officeDocument/2006/relationships" xmlns:p="http://schemas.openxmlformats.org/presentationml/2006/main">
  <p:tag name="ANNOTATION_TYPE_1" val="0"/>
  <p:tag name="ANNOTATION_START_1" val="1.8"/>
  <p:tag name="ANNOTATION_END_1" val="3.0"/>
  <p:tag name="ANNOTATION_TOP_1" val="274"/>
  <p:tag name="ANNOTATION_LEFT_1" val="582"/>
  <p:tag name="ANNOTATION_WIDTH_1" val="186"/>
  <p:tag name="ANNOTATION_HEIGHT_1" val="186"/>
  <p:tag name="ANNOTATION_ANIMATION_1" val="3"/>
  <p:tag name="ANNOTATION_ROTATION_1" val="0"/>
  <p:tag name="ANNOTATION_SUB_TYPE_1" val="2"/>
  <p:tag name="ANNOTATION_LOOP_COUNT_1" val="1"/>
  <p:tag name="ANNOTATION_BOX_RADIUS_1" val="0"/>
  <p:tag name="ANNOTATION_SCALE_1" val="100"/>
  <p:tag name="ANNOTATION_BORDER_ALPHA_1" val="100"/>
  <p:tag name="ANNOTATION_BORDER_COLOR_1" val="855309"/>
  <p:tag name="ANNOTATION_FILL_COLOR_1" val="683492"/>
  <p:tag name="ANNOTATION_FILL_ALPHA_1" val="100"/>
  <p:tag name="ANNOTATION_BORDER_WIDTH_1" val="3"/>
  <p:tag name="ANNOTATION_SLIDE_WIDTH_1" val="960"/>
  <p:tag name="ANNOTATION_SLIDE_HEIGHT_1" val="720"/>
  <p:tag name="ANNOTATION_TYPE_2" val="0"/>
  <p:tag name="ANNOTATION_START_2" val="3.0"/>
  <p:tag name="ANNOTATION_END_2" val="4.7"/>
  <p:tag name="ANNOTATION_TOP_2" val="292"/>
  <p:tag name="ANNOTATION_LEFT_2" val="616"/>
  <p:tag name="ANNOTATION_WIDTH_2" val="186"/>
  <p:tag name="ANNOTATION_HEIGHT_2" val="186"/>
  <p:tag name="ANNOTATION_ANIMATION_2" val="3"/>
  <p:tag name="ANNOTATION_ROTATION_2" val="0"/>
  <p:tag name="ANNOTATION_SUB_TYPE_2" val="2"/>
  <p:tag name="ANNOTATION_LOOP_COUNT_2" val="1"/>
  <p:tag name="ANNOTATION_BOX_RADIUS_2" val="0"/>
  <p:tag name="ANNOTATION_SCALE_2" val="100"/>
  <p:tag name="ANNOTATION_BORDER_ALPHA_2" val="100"/>
  <p:tag name="ANNOTATION_BORDER_COLOR_2" val="855309"/>
  <p:tag name="ANNOTATION_FILL_COLOR_2" val="683492"/>
  <p:tag name="ANNOTATION_FILL_ALPHA_2" val="100"/>
  <p:tag name="ANNOTATION_BORDER_WIDTH_2" val="3"/>
  <p:tag name="ANNOTATION_SLIDE_WIDTH_2" val="960"/>
  <p:tag name="ANNOTATION_SLIDE_HEIGHT_2" val="720"/>
  <p:tag name="ARTICULATE_TITLE_TAG" val="Faintly visible in 3.9"/>
  <p:tag name="AUDIO_ID" val="284"/>
  <p:tag name="ARTICULATE_AUDIO_RECORDED" val="1"/>
  <p:tag name="ELAPSEDTIME" val="2.5"/>
  <p:tag name="ANNOTATION_COUNT" val="0"/>
  <p:tag name="ARTICULATE_USED_LAYOUT" val="7"/>
  <p:tag name="ARTICULATE_NAV_LEVEL" val="1"/>
  <p:tag name="ARTICULATE_SLIDE_PRESENTER_GUID" val="352f6db7-f6bc-4467-8536-21200950c71e"/>
  <p:tag name="ARTICULATE_SLIDE_PAUSE" val="0"/>
  <p:tag name="ARTICULATE_LOCK_SLIDE" val="0"/>
  <p:tag name="ARTICULATE_HIDE_SLIDE" val="0"/>
  <p:tag name="ARTICULATE_PLAYER_CONTROL_PREVIOUS" val="True"/>
  <p:tag name="ARTICULATE_PLAYER_CONTROL_NEXT" val="True"/>
</p:tagLst>
</file>

<file path=ppt/tags/tag27.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28.xml><?xml version="1.0" encoding="utf-8"?>
<p:tagLst xmlns:a="http://schemas.openxmlformats.org/drawingml/2006/main" xmlns:r="http://schemas.openxmlformats.org/officeDocument/2006/relationships" xmlns:p="http://schemas.openxmlformats.org/presentationml/2006/main">
  <p:tag name="ARTICULATE_TITLE_TAG" val="Fire Detection Algorithm shows a Processed Fire"/>
  <p:tag name="AUDIO_ID" val="280"/>
  <p:tag name="ARTICULATE_AUDIO_RECORDED" val="1"/>
  <p:tag name="ELAPSEDTIME" val="17.1"/>
  <p:tag name="ANNOTATION_TYPE_1" val="0"/>
  <p:tag name="ANNOTATION_START_1" val="7.7"/>
  <p:tag name="ANNOTATION_END_1" val="13.6"/>
  <p:tag name="ANNOTATION_TOP_1" val="488"/>
  <p:tag name="ANNOTATION_LEFT_1" val="523"/>
  <p:tag name="ANNOTATION_WIDTH_1" val="186"/>
  <p:tag name="ANNOTATION_HEIGHT_1" val="186"/>
  <p:tag name="ANNOTATION_ANIMATION_1" val="3"/>
  <p:tag name="ANNOTATION_ROTATION_1" val="0"/>
  <p:tag name="ANNOTATION_SUB_TYPE_1" val="1"/>
  <p:tag name="ANNOTATION_LOOP_COUNT_1" val="1"/>
  <p:tag name="ANNOTATION_BOX_RADIUS_1" val="0"/>
  <p:tag name="ANNOTATION_SCALE_1" val="100"/>
  <p:tag name="ANNOTATION_BORDER_ALPHA_1" val="100"/>
  <p:tag name="ANNOTATION_BORDER_COLOR_1" val="855309"/>
  <p:tag name="ANNOTATION_FILL_COLOR_1" val="683492"/>
  <p:tag name="ANNOTATION_FILL_ALPHA_1" val="100"/>
  <p:tag name="ANNOTATION_BORDER_WIDTH_1" val="3"/>
  <p:tag name="ANNOTATION_SLIDE_WIDTH_1" val="960"/>
  <p:tag name="ANNOTATION_SLIDE_HEIGHT_1" val="720"/>
  <p:tag name="ANNOTATION_TYPE_2" val="0"/>
  <p:tag name="ANNOTATION_START_2" val="13.6"/>
  <p:tag name="ANNOTATION_TOP_2" val="509"/>
  <p:tag name="ANNOTATION_LEFT_2" val="559"/>
  <p:tag name="ANNOTATION_WIDTH_2" val="186"/>
  <p:tag name="ANNOTATION_HEIGHT_2" val="186"/>
  <p:tag name="ANNOTATION_ANIMATION_2" val="3"/>
  <p:tag name="ANNOTATION_ROTATION_2" val="0"/>
  <p:tag name="ANNOTATION_SUB_TYPE_2" val="1"/>
  <p:tag name="ANNOTATION_LOOP_COUNT_2" val="1"/>
  <p:tag name="ANNOTATION_BOX_RADIUS_2" val="0"/>
  <p:tag name="ANNOTATION_SCALE_2" val="100"/>
  <p:tag name="ANNOTATION_BORDER_ALPHA_2" val="100"/>
  <p:tag name="ANNOTATION_BORDER_COLOR_2" val="855309"/>
  <p:tag name="ANNOTATION_FILL_COLOR_2" val="683492"/>
  <p:tag name="ANNOTATION_FILL_ALPHA_2" val="100"/>
  <p:tag name="ANNOTATION_BORDER_WIDTH_2" val="3"/>
  <p:tag name="ANNOTATION_SLIDE_WIDTH_2" val="960"/>
  <p:tag name="ANNOTATION_SLIDE_HEIGHT_2" val="720"/>
  <p:tag name="ANNOTATION_COUNT" val="2"/>
  <p:tag name="ARTICULATE_USED_LAYOUT" val="7"/>
  <p:tag name="ARTICULATE_NAV_LEVEL" val="1"/>
  <p:tag name="ARTICULATE_SLIDE_PRESENTER_GUID" val="352f6db7-f6bc-4467-8536-21200950c71e"/>
  <p:tag name="ARTICULATE_SLIDE_PAUSE" val="0"/>
  <p:tag name="ARTICULATE_LOCK_SLIDE" val="0"/>
  <p:tag name="ARTICULATE_HIDE_SLIDE" val="0"/>
  <p:tag name="ARTICULATE_PLAYER_CONTROL_PREVIOUS" val="True"/>
  <p:tag name="ARTICULATE_PLAYER_CONTROL_NEXT" val="True"/>
</p:tagLst>
</file>

<file path=ppt/tags/tag29.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3.xml><?xml version="1.0" encoding="utf-8"?>
<p:tagLst xmlns:a="http://schemas.openxmlformats.org/drawingml/2006/main" xmlns:r="http://schemas.openxmlformats.org/officeDocument/2006/relationships" xmlns:p="http://schemas.openxmlformats.org/presentationml/2006/main">
  <p:tag name="BULLET_1" val="8226"/>
</p:tagLst>
</file>

<file path=ppt/tags/tag30.xml><?xml version="1.0" encoding="utf-8"?>
<p:tagLst xmlns:a="http://schemas.openxmlformats.org/drawingml/2006/main" xmlns:r="http://schemas.openxmlformats.org/officeDocument/2006/relationships" xmlns:p="http://schemas.openxmlformats.org/presentationml/2006/main">
  <p:tag name="ANNOTATION_TYPE_2" val="1"/>
  <p:tag name="ANNOTATION_START_2" val="12.8"/>
  <p:tag name="ANNOTATION_END_2" val="16.0"/>
  <p:tag name="ANNOTATION_TOP_2" val="351"/>
  <p:tag name="ANNOTATION_LEFT_2" val="62"/>
  <p:tag name="ANNOTATION_WIDTH_2" val="852"/>
  <p:tag name="ANNOTATION_HEIGHT_2" val="56"/>
  <p:tag name="ANNOTATION_ANIMATION_2" val="5"/>
  <p:tag name="ANNOTATION_ROTATION_2" val="0"/>
  <p:tag name="ANNOTATION_SUB_TYPE_2" val="9"/>
  <p:tag name="ANNOTATION_LOOP_COUNT_2" val="1"/>
  <p:tag name="ANNOTATION_BOX_RADIUS_2" val="5"/>
  <p:tag name="ANNOTATION_SCALE_2" val="0"/>
  <p:tag name="ANNOTATION_BORDER_ALPHA_2" val="100"/>
  <p:tag name="ANNOTATION_BORDER_COLOR_2" val="0"/>
  <p:tag name="ANNOTATION_FILL_COLOR_2" val="255"/>
  <p:tag name="ANNOTATION_FILL_ALPHA_2" val="100"/>
  <p:tag name="ANNOTATION_BORDER_WIDTH_2" val="3"/>
  <p:tag name="ANNOTATION_SLIDE_WIDTH_2" val="960"/>
  <p:tag name="ANNOTATION_SLIDE_HEIGHT_2" val="720"/>
  <p:tag name="ARTICULATE_TITLE_TAG" val="5 minutes later -- fire is hotter"/>
  <p:tag name="AUDIO_ID" val="281"/>
  <p:tag name="ARTICULATE_AUDIO_RECORDED" val="1"/>
  <p:tag name="ELAPSEDTIME" val="13.7"/>
  <p:tag name="ANNOTATION_TYPE_1" val="0"/>
  <p:tag name="ANNOTATION_START_1" val="10.5"/>
  <p:tag name="ANNOTATION_END_1" val="13.5"/>
  <p:tag name="ANNOTATION_TOP_1" val="510"/>
  <p:tag name="ANNOTATION_LEFT_1" val="267"/>
  <p:tag name="ANNOTATION_WIDTH_1" val="186"/>
  <p:tag name="ANNOTATION_HEIGHT_1" val="186"/>
  <p:tag name="ANNOTATION_ANIMATION_1" val="3"/>
  <p:tag name="ANNOTATION_ROTATION_1" val="0"/>
  <p:tag name="ANNOTATION_SUB_TYPE_1" val="1"/>
  <p:tag name="ANNOTATION_LOOP_COUNT_1" val="1"/>
  <p:tag name="ANNOTATION_BOX_RADIUS_1" val="0"/>
  <p:tag name="ANNOTATION_SCALE_1" val="100"/>
  <p:tag name="ANNOTATION_BORDER_ALPHA_1" val="100"/>
  <p:tag name="ANNOTATION_BORDER_COLOR_1" val="855309"/>
  <p:tag name="ANNOTATION_FILL_COLOR_1" val="683492"/>
  <p:tag name="ANNOTATION_FILL_ALPHA_1" val="100"/>
  <p:tag name="ANNOTATION_BORDER_WIDTH_1" val="3"/>
  <p:tag name="ANNOTATION_SLIDE_WIDTH_1" val="960"/>
  <p:tag name="ANNOTATION_SLIDE_HEIGHT_1" val="720"/>
  <p:tag name="ANNOTATION_COUNT" val="1"/>
  <p:tag name="ARTICULATE_USED_LAYOUT" val="7"/>
  <p:tag name="ARTICULATE_NAV_LEVEL" val="1"/>
  <p:tag name="ARTICULATE_SLIDE_PRESENTER_GUID" val="352f6db7-f6bc-4467-8536-21200950c71e"/>
  <p:tag name="ARTICULATE_SLIDE_PAUSE" val="0"/>
  <p:tag name="ARTICULATE_LOCK_SLIDE" val="0"/>
  <p:tag name="ARTICULATE_HIDE_SLIDE" val="0"/>
  <p:tag name="ARTICULATE_PLAYER_CONTROL_PREVIOUS" val="True"/>
  <p:tag name="ARTICULATE_PLAYER_CONTROL_NEXT" val="True"/>
</p:tagLst>
</file>

<file path=ppt/tags/tag31.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32.xml><?xml version="1.0" encoding="utf-8"?>
<p:tagLst xmlns:a="http://schemas.openxmlformats.org/drawingml/2006/main" xmlns:r="http://schemas.openxmlformats.org/officeDocument/2006/relationships" xmlns:p="http://schemas.openxmlformats.org/presentationml/2006/main">
  <p:tag name="ANNOTATION_TYPE_1" val="0"/>
  <p:tag name="ANNOTATION_START_1" val="1.2"/>
  <p:tag name="ANNOTATION_END_1" val="2.3"/>
  <p:tag name="ANNOTATION_TOP_1" val="269"/>
  <p:tag name="ANNOTATION_LEFT_1" val="581"/>
  <p:tag name="ANNOTATION_WIDTH_1" val="186"/>
  <p:tag name="ANNOTATION_HEIGHT_1" val="186"/>
  <p:tag name="ANNOTATION_ANIMATION_1" val="3"/>
  <p:tag name="ANNOTATION_ROTATION_1" val="0"/>
  <p:tag name="ANNOTATION_SUB_TYPE_1" val="2"/>
  <p:tag name="ANNOTATION_LOOP_COUNT_1" val="1"/>
  <p:tag name="ANNOTATION_BOX_RADIUS_1" val="0"/>
  <p:tag name="ANNOTATION_SCALE_1" val="100"/>
  <p:tag name="ANNOTATION_BORDER_ALPHA_1" val="100"/>
  <p:tag name="ANNOTATION_BORDER_COLOR_1" val="855309"/>
  <p:tag name="ANNOTATION_FILL_COLOR_1" val="683492"/>
  <p:tag name="ANNOTATION_FILL_ALPHA_1" val="100"/>
  <p:tag name="ANNOTATION_BORDER_WIDTH_1" val="3"/>
  <p:tag name="ANNOTATION_SLIDE_WIDTH_1" val="960"/>
  <p:tag name="ANNOTATION_SLIDE_HEIGHT_1" val="720"/>
  <p:tag name="ANNOTATION_TYPE_2" val="0"/>
  <p:tag name="ANNOTATION_START_2" val="2.3"/>
  <p:tag name="ANNOTATION_END_2" val="3.9"/>
  <p:tag name="ANNOTATION_TOP_2" val="292"/>
  <p:tag name="ANNOTATION_LEFT_2" val="614"/>
  <p:tag name="ANNOTATION_WIDTH_2" val="186"/>
  <p:tag name="ANNOTATION_HEIGHT_2" val="186"/>
  <p:tag name="ANNOTATION_ANIMATION_2" val="3"/>
  <p:tag name="ANNOTATION_ROTATION_2" val="0"/>
  <p:tag name="ANNOTATION_SUB_TYPE_2" val="2"/>
  <p:tag name="ANNOTATION_LOOP_COUNT_2" val="1"/>
  <p:tag name="ANNOTATION_BOX_RADIUS_2" val="0"/>
  <p:tag name="ANNOTATION_SCALE_2" val="100"/>
  <p:tag name="ANNOTATION_BORDER_ALPHA_2" val="100"/>
  <p:tag name="ANNOTATION_BORDER_COLOR_2" val="855309"/>
  <p:tag name="ANNOTATION_FILL_COLOR_2" val="683492"/>
  <p:tag name="ANNOTATION_FILL_ALPHA_2" val="100"/>
  <p:tag name="ANNOTATION_BORDER_WIDTH_2" val="3"/>
  <p:tag name="ANNOTATION_SLIDE_WIDTH_2" val="960"/>
  <p:tag name="ANNOTATION_SLIDE_HEIGHT_2" val="720"/>
  <p:tag name="ARTICULATE_TITLE_TAG" val="And hotter still after 5 more minutes"/>
  <p:tag name="AUDIO_ID" val="282"/>
  <p:tag name="ARTICULATE_AUDIO_RECORDED" val="1"/>
  <p:tag name="ELAPSEDTIME" val="3.9"/>
  <p:tag name="ANNOTATION_COUNT" val="0"/>
  <p:tag name="ARTICULATE_USED_LAYOUT" val="7"/>
  <p:tag name="ARTICULATE_NAV_LEVEL" val="1"/>
  <p:tag name="ARTICULATE_SLIDE_PRESENTER_GUID" val="352f6db7-f6bc-4467-8536-21200950c71e"/>
  <p:tag name="ARTICULATE_SLIDE_PAUSE" val="0"/>
  <p:tag name="ARTICULATE_LOCK_SLIDE" val="0"/>
  <p:tag name="ARTICULATE_HIDE_SLIDE" val="0"/>
  <p:tag name="ARTICULATE_PLAYER_CONTROL_PREVIOUS" val="True"/>
  <p:tag name="ARTICULATE_PLAYER_CONTROL_NEXT" val="True"/>
</p:tagLst>
</file>

<file path=ppt/tags/tag33.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34.xml><?xml version="1.0" encoding="utf-8"?>
<p:tagLst xmlns:a="http://schemas.openxmlformats.org/drawingml/2006/main" xmlns:r="http://schemas.openxmlformats.org/officeDocument/2006/relationships" xmlns:p="http://schemas.openxmlformats.org/presentationml/2006/main">
  <p:tag name="ARTICULATE_TITLE_TAG" val="Saturated the pixel after only 15 minutes.  Rapid Growth!"/>
  <p:tag name="ANNOTATION_TYPE_1" val="0"/>
  <p:tag name="ANNOTATION_START_1" val="2.4"/>
  <p:tag name="ANNOTATION_END_1" val="3.7"/>
  <p:tag name="ANNOTATION_TOP_1" val="291"/>
  <p:tag name="ANNOTATION_LEFT_1" val="608"/>
  <p:tag name="ANNOTATION_WIDTH_1" val="186"/>
  <p:tag name="ANNOTATION_HEIGHT_1" val="186"/>
  <p:tag name="ANNOTATION_ANIMATION_1" val="3"/>
  <p:tag name="ANNOTATION_ROTATION_1" val="0"/>
  <p:tag name="ANNOTATION_SUB_TYPE_1" val="1"/>
  <p:tag name="ANNOTATION_LOOP_COUNT_1" val="1"/>
  <p:tag name="ANNOTATION_BOX_RADIUS_1" val="0"/>
  <p:tag name="ANNOTATION_SCALE_1" val="100"/>
  <p:tag name="ANNOTATION_BORDER_ALPHA_1" val="100"/>
  <p:tag name="ANNOTATION_BORDER_COLOR_1" val="855309"/>
  <p:tag name="ANNOTATION_FILL_COLOR_1" val="683492"/>
  <p:tag name="ANNOTATION_FILL_ALPHA_1" val="100"/>
  <p:tag name="ANNOTATION_BORDER_WIDTH_1" val="3"/>
  <p:tag name="ANNOTATION_SLIDE_WIDTH_1" val="960"/>
  <p:tag name="ANNOTATION_SLIDE_HEIGHT_1" val="720"/>
  <p:tag name="ANNOTATION_TYPE_2" val="0"/>
  <p:tag name="ANNOTATION_START_2" val="3.7"/>
  <p:tag name="ANNOTATION_END_2" val="6.1"/>
  <p:tag name="ANNOTATION_TOP_2" val="510"/>
  <p:tag name="ANNOTATION_LEFT_2" val="614"/>
  <p:tag name="ANNOTATION_WIDTH_2" val="186"/>
  <p:tag name="ANNOTATION_HEIGHT_2" val="186"/>
  <p:tag name="ANNOTATION_ANIMATION_2" val="3"/>
  <p:tag name="ANNOTATION_ROTATION_2" val="0"/>
  <p:tag name="ANNOTATION_SUB_TYPE_2" val="1"/>
  <p:tag name="ANNOTATION_LOOP_COUNT_2" val="1"/>
  <p:tag name="ANNOTATION_BOX_RADIUS_2" val="0"/>
  <p:tag name="ANNOTATION_SCALE_2" val="100"/>
  <p:tag name="ANNOTATION_BORDER_ALPHA_2" val="100"/>
  <p:tag name="ANNOTATION_BORDER_COLOR_2" val="855309"/>
  <p:tag name="ANNOTATION_FILL_COLOR_2" val="683492"/>
  <p:tag name="ANNOTATION_FILL_ALPHA_2" val="100"/>
  <p:tag name="ANNOTATION_BORDER_WIDTH_2" val="3"/>
  <p:tag name="ANNOTATION_SLIDE_WIDTH_2" val="960"/>
  <p:tag name="ANNOTATION_SLIDE_HEIGHT_2" val="720"/>
  <p:tag name="AUDIO_ID" val="283"/>
  <p:tag name="ARTICULATE_AUDIO_RECORDED" val="1"/>
  <p:tag name="ELAPSEDTIME" val="18.1"/>
  <p:tag name="ANNOTATION_COUNT" val="0"/>
  <p:tag name="ARTICULATE_USED_LAYOUT" val="7"/>
  <p:tag name="ARTICULATE_NAV_LEVEL" val="1"/>
  <p:tag name="ARTICULATE_SLIDE_PRESENTER_GUID" val="352f6db7-f6bc-4467-8536-21200950c71e"/>
  <p:tag name="ARTICULATE_SLIDE_PAUSE" val="1"/>
  <p:tag name="ARTICULATE_LOCK_SLIDE" val="0"/>
  <p:tag name="ARTICULATE_HIDE_SLIDE" val="0"/>
  <p:tag name="ARTICULATE_PLAYER_CONTROL_PREVIOUS" val="True"/>
  <p:tag name="ARTICULATE_PLAYER_CONTROL_NEXT" val="True"/>
</p:tagLst>
</file>

<file path=ppt/tags/tag35.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36.xml><?xml version="1.0" encoding="utf-8"?>
<p:tagLst xmlns:a="http://schemas.openxmlformats.org/drawingml/2006/main" xmlns:r="http://schemas.openxmlformats.org/officeDocument/2006/relationships" xmlns:p="http://schemas.openxmlformats.org/presentationml/2006/main">
  <p:tag name="AUDIO_ID" val="286"/>
  <p:tag name="ARTICULATE_AUDIO_RECORDED" val="1"/>
  <p:tag name="ELAPSEDTIME" val="23.7"/>
  <p:tag name="ANNOTATION_TYPE_1" val="2"/>
  <p:tag name="ANNOTATION_START_1" val="4.6"/>
  <p:tag name="ANNOTATION_END_1" val="4.6"/>
  <p:tag name="ANNOTATION_TOP_1" val="-62"/>
  <p:tag name="ANNOTATION_LEFT_1" val="-62"/>
  <p:tag name="ANNOTATION_WIDTH_1" val="1085"/>
  <p:tag name="ANNOTATION_HEIGHT_1" val="845"/>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255"/>
  <p:tag name="ANNOTATION_FILL_COLOR_1" val="5921370"/>
  <p:tag name="ANNOTATION_FILL_ALPHA_1" val="50"/>
  <p:tag name="ANNOTATION_BORDER_WIDTH_1" val="3"/>
  <p:tag name="ANNOTATION_SLIDE_WIDTH_1" val="960"/>
  <p:tag name="ANNOTATION_SLIDE_HEIGHT_1" val="720"/>
  <p:tag name="ANNOTATION_TYPE_2" val="2"/>
  <p:tag name="ANNOTATION_START_2" val="4.6"/>
  <p:tag name="ANNOTATION_END_2" val="8.2"/>
  <p:tag name="ANNOTATION_TOP_2" val="523"/>
  <p:tag name="ANNOTATION_LEFT_2" val="170"/>
  <p:tag name="ANNOTATION_WIDTH_2" val="674"/>
  <p:tag name="ANNOTATION_HEIGHT_2" val="196"/>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255"/>
  <p:tag name="ANNOTATION_FILL_COLOR_2" val="5921370"/>
  <p:tag name="ANNOTATION_FILL_ALPHA_2" val="50"/>
  <p:tag name="ANNOTATION_BORDER_WIDTH_2" val="3"/>
  <p:tag name="ANNOTATION_SLIDE_WIDTH_2" val="960"/>
  <p:tag name="ANNOTATION_SLIDE_HEIGHT_2" val="720"/>
  <p:tag name="ANNOTATION_TYPE_3" val="0"/>
  <p:tag name="ANNOTATION_START_3" val="12.2"/>
  <p:tag name="ANNOTATION_END_3" val="17.6"/>
  <p:tag name="ANNOTATION_TOP_3" val="285"/>
  <p:tag name="ANNOTATION_LEFT_3" val="846"/>
  <p:tag name="ANNOTATION_WIDTH_3" val="186"/>
  <p:tag name="ANNOTATION_HEIGHT_3" val="186"/>
  <p:tag name="ANNOTATION_ANIMATION_3" val="3"/>
  <p:tag name="ANNOTATION_ROTATION_3" val="0"/>
  <p:tag name="ANNOTATION_SUB_TYPE_3" val="1"/>
  <p:tag name="ANNOTATION_LOOP_COUNT_3" val="1"/>
  <p:tag name="ANNOTATION_BOX_RADIUS_3" val="0"/>
  <p:tag name="ANNOTATION_SCALE_3" val="100"/>
  <p:tag name="ANNOTATION_BORDER_ALPHA_3" val="100"/>
  <p:tag name="ANNOTATION_BORDER_COLOR_3" val="855309"/>
  <p:tag name="ANNOTATION_FILL_COLOR_3" val="683492"/>
  <p:tag name="ANNOTATION_FILL_ALPHA_3" val="100"/>
  <p:tag name="ANNOTATION_BORDER_WIDTH_3" val="3"/>
  <p:tag name="ANNOTATION_SLIDE_WIDTH_3" val="960"/>
  <p:tag name="ANNOTATION_SLIDE_HEIGHT_3" val="720"/>
  <p:tag name="ANNOTATION_TYPE_4" val="0"/>
  <p:tag name="ANNOTATION_START_4" val="17.6"/>
  <p:tag name="ANNOTATION_TOP_4" val="368"/>
  <p:tag name="ANNOTATION_LEFT_4" val="142"/>
  <p:tag name="ANNOTATION_WIDTH_4" val="186"/>
  <p:tag name="ANNOTATION_HEIGHT_4" val="186"/>
  <p:tag name="ANNOTATION_ANIMATION_4" val="3"/>
  <p:tag name="ANNOTATION_ROTATION_4" val="0"/>
  <p:tag name="ANNOTATION_SUB_TYPE_4" val="1"/>
  <p:tag name="ANNOTATION_LOOP_COUNT_4" val="1"/>
  <p:tag name="ANNOTATION_BOX_RADIUS_4" val="0"/>
  <p:tag name="ANNOTATION_SCALE_4" val="100"/>
  <p:tag name="ANNOTATION_BORDER_ALPHA_4" val="100"/>
  <p:tag name="ANNOTATION_BORDER_COLOR_4" val="855309"/>
  <p:tag name="ANNOTATION_FILL_COLOR_4" val="683492"/>
  <p:tag name="ANNOTATION_FILL_ALPHA_4" val="100"/>
  <p:tag name="ANNOTATION_BORDER_WIDTH_4" val="3"/>
  <p:tag name="ANNOTATION_SLIDE_WIDTH_4" val="960"/>
  <p:tag name="ANNOTATION_SLIDE_HEIGHT_4" val="720"/>
  <p:tag name="ANNOTATION_COUNT" val="4"/>
  <p:tag name="ARTICULATE_USED_LAYOUT" val="6"/>
  <p:tag name="ARTICULATE_NAV_LEVEL" val="1"/>
  <p:tag name="ARTICULATE_SLIDE_PRESENTER_GUID" val="352f6db7-f6bc-4467-8536-21200950c71e"/>
  <p:tag name="ARTICULATE_SLIDE_PAUSE" val="1"/>
  <p:tag name="ARTICULATE_LOCK_SLIDE" val="0"/>
  <p:tag name="ARTICULATE_HIDE_SLIDE" val="0"/>
  <p:tag name="ARTICULATE_PLAYER_CONTROL_PREVIOUS" val="True"/>
  <p:tag name="ARTICULATE_PLAYER_CONTROL_NEXT" val="True"/>
</p:tagLst>
</file>

<file path=ppt/tags/tag37.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38.xml><?xml version="1.0" encoding="utf-8"?>
<p:tagLst xmlns:a="http://schemas.openxmlformats.org/drawingml/2006/main" xmlns:r="http://schemas.openxmlformats.org/officeDocument/2006/relationships" xmlns:p="http://schemas.openxmlformats.org/presentationml/2006/main">
  <p:tag name="ANNOTATION_TYPE_1" val="0"/>
  <p:tag name="ANNOTATION_START_1" val="3.1"/>
  <p:tag name="ANNOTATION_END_1" val="6.3"/>
  <p:tag name="ANNOTATION_TOP_1" val="333"/>
  <p:tag name="ANNOTATION_LEFT_1" val="151"/>
  <p:tag name="ANNOTATION_WIDTH_1" val="186"/>
  <p:tag name="ANNOTATION_HEIGHT_1" val="186"/>
  <p:tag name="ANNOTATION_ANIMATION_1" val="3"/>
  <p:tag name="ANNOTATION_ROTATION_1" val="0"/>
  <p:tag name="ANNOTATION_SUB_TYPE_1" val="2"/>
  <p:tag name="ANNOTATION_LOOP_COUNT_1" val="1"/>
  <p:tag name="ANNOTATION_BOX_RADIUS_1" val="0"/>
  <p:tag name="ANNOTATION_SCALE_1" val="100"/>
  <p:tag name="ANNOTATION_BORDER_ALPHA_1" val="100"/>
  <p:tag name="ANNOTATION_BORDER_COLOR_1" val="855309"/>
  <p:tag name="ANNOTATION_FILL_COLOR_1" val="683492"/>
  <p:tag name="ANNOTATION_FILL_ALPHA_1" val="100"/>
  <p:tag name="ANNOTATION_BORDER_WIDTH_1" val="3"/>
  <p:tag name="ANNOTATION_SLIDE_WIDTH_1" val="960"/>
  <p:tag name="ANNOTATION_SLIDE_HEIGHT_1" val="720"/>
  <p:tag name="ANNOTATION_TYPE_2" val="0"/>
  <p:tag name="ANNOTATION_START_2" val="6.3"/>
  <p:tag name="ANNOTATION_END_2" val="7.8"/>
  <p:tag name="ANNOTATION_TOP_2" val="363"/>
  <p:tag name="ANNOTATION_LEFT_2" val="146"/>
  <p:tag name="ANNOTATION_WIDTH_2" val="186"/>
  <p:tag name="ANNOTATION_HEIGHT_2" val="186"/>
  <p:tag name="ANNOTATION_ANIMATION_2" val="3"/>
  <p:tag name="ANNOTATION_ROTATION_2" val="0"/>
  <p:tag name="ANNOTATION_SUB_TYPE_2" val="2"/>
  <p:tag name="ANNOTATION_LOOP_COUNT_2" val="1"/>
  <p:tag name="ANNOTATION_BOX_RADIUS_2" val="0"/>
  <p:tag name="ANNOTATION_SCALE_2" val="100"/>
  <p:tag name="ANNOTATION_BORDER_ALPHA_2" val="100"/>
  <p:tag name="ANNOTATION_BORDER_COLOR_2" val="855309"/>
  <p:tag name="ANNOTATION_FILL_COLOR_2" val="683492"/>
  <p:tag name="ANNOTATION_FILL_ALPHA_2" val="100"/>
  <p:tag name="ANNOTATION_BORDER_WIDTH_2" val="3"/>
  <p:tag name="ANNOTATION_SLIDE_WIDTH_2" val="960"/>
  <p:tag name="ANNOTATION_SLIDE_HEIGHT_2" val="720"/>
  <p:tag name="ANNOTATION_TYPE_3" val="0"/>
  <p:tag name="ANNOTATION_START_3" val="7.8"/>
  <p:tag name="ANNOTATION_END_3" val="10.7"/>
  <p:tag name="ANNOTATION_TOP_3" val="392"/>
  <p:tag name="ANNOTATION_LEFT_3" val="149"/>
  <p:tag name="ANNOTATION_WIDTH_3" val="186"/>
  <p:tag name="ANNOTATION_HEIGHT_3" val="186"/>
  <p:tag name="ANNOTATION_ANIMATION_3" val="3"/>
  <p:tag name="ANNOTATION_ROTATION_3" val="0"/>
  <p:tag name="ANNOTATION_SUB_TYPE_3" val="2"/>
  <p:tag name="ANNOTATION_LOOP_COUNT_3" val="1"/>
  <p:tag name="ANNOTATION_BOX_RADIUS_3" val="0"/>
  <p:tag name="ANNOTATION_SCALE_3" val="100"/>
  <p:tag name="ANNOTATION_BORDER_ALPHA_3" val="100"/>
  <p:tag name="ANNOTATION_BORDER_COLOR_3" val="855309"/>
  <p:tag name="ANNOTATION_FILL_COLOR_3" val="683492"/>
  <p:tag name="ANNOTATION_FILL_ALPHA_3" val="100"/>
  <p:tag name="ANNOTATION_BORDER_WIDTH_3" val="3"/>
  <p:tag name="ANNOTATION_SLIDE_WIDTH_3" val="960"/>
  <p:tag name="ANNOTATION_SLIDE_HEIGHT_3" val="720"/>
  <p:tag name="ARTICULATE_TITLE_TAG" val="5-minute vs. 1-minute behavior"/>
  <p:tag name="AUDIO_ID" val="285"/>
  <p:tag name="ARTICULATE_AUDIO_RECORDED" val="1"/>
  <p:tag name="ELAPSEDTIME" val="22.5"/>
  <p:tag name="ANNOTATION_COUNT" val="0"/>
  <p:tag name="ARTICULATE_USED_LAYOUT" val="6"/>
  <p:tag name="ARTICULATE_NAV_LEVEL" val="1"/>
  <p:tag name="ARTICULATE_SLIDE_PRESENTER_GUID" val="352f6db7-f6bc-4467-8536-21200950c71e"/>
  <p:tag name="ARTICULATE_SLIDE_PAUSE" val="1"/>
  <p:tag name="ARTICULATE_LOCK_SLIDE" val="0"/>
  <p:tag name="ARTICULATE_HIDE_SLIDE" val="0"/>
  <p:tag name="ARTICULATE_PLAYER_CONTROL_PREVIOUS" val="True"/>
  <p:tag name="ARTICULATE_PLAYER_CONTROL_NEXT" val="True"/>
</p:tagLst>
</file>

<file path=ppt/tags/tag39.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4.xml><?xml version="1.0" encoding="utf-8"?>
<p:tagLst xmlns:a="http://schemas.openxmlformats.org/drawingml/2006/main" xmlns:r="http://schemas.openxmlformats.org/officeDocument/2006/relationships" xmlns:p="http://schemas.openxmlformats.org/presentationml/2006/main">
  <p:tag name="ARTICULATE_TITLE_TAG" val="Baseline Products from GOES-R"/>
  <p:tag name="ANNOTATION_TYPE_4" val="0"/>
  <p:tag name="ANNOTATION_START_4" val="9.8"/>
  <p:tag name="ANNOTATION_END_4" val="15.1"/>
  <p:tag name="ANNOTATION_TOP_4" val="680"/>
  <p:tag name="ANNOTATION_LEFT_4" val="292"/>
  <p:tag name="ANNOTATION_WIDTH_4" val="186"/>
  <p:tag name="ANNOTATION_HEIGHT_4" val="186"/>
  <p:tag name="ANNOTATION_ANIMATION_4" val="3"/>
  <p:tag name="ANNOTATION_ROTATION_4" val="90"/>
  <p:tag name="ANNOTATION_SUB_TYPE_4" val="2"/>
  <p:tag name="ANNOTATION_LOOP_COUNT_4" val="1"/>
  <p:tag name="ANNOTATION_BOX_RADIUS_4" val="0"/>
  <p:tag name="ANNOTATION_SCALE_4" val="100"/>
  <p:tag name="ANNOTATION_BORDER_ALPHA_4" val="100"/>
  <p:tag name="ANNOTATION_BORDER_COLOR_4" val="855309"/>
  <p:tag name="ANNOTATION_FILL_COLOR_4" val="683492"/>
  <p:tag name="ANNOTATION_FILL_ALPHA_4" val="100"/>
  <p:tag name="ANNOTATION_BORDER_WIDTH_4" val="2"/>
  <p:tag name="ANNOTATION_SLIDE_WIDTH_4" val="960"/>
  <p:tag name="ANNOTATION_SLIDE_HEIGHT_4" val="720"/>
  <p:tag name="ANNOTATION_TYPE_5" val="0"/>
  <p:tag name="ANNOTATION_START_5" val="15.1"/>
  <p:tag name="ANNOTATION_END_5" val="16.7"/>
  <p:tag name="ANNOTATION_TOP_5" val="422"/>
  <p:tag name="ANNOTATION_LEFT_5" val="687"/>
  <p:tag name="ANNOTATION_WIDTH_5" val="186"/>
  <p:tag name="ANNOTATION_HEIGHT_5" val="186"/>
  <p:tag name="ANNOTATION_ANIMATION_5" val="3"/>
  <p:tag name="ANNOTATION_ROTATION_5" val="0"/>
  <p:tag name="ANNOTATION_SUB_TYPE_5" val="2"/>
  <p:tag name="ANNOTATION_LOOP_COUNT_5" val="1"/>
  <p:tag name="ANNOTATION_BOX_RADIUS_5" val="0"/>
  <p:tag name="ANNOTATION_SCALE_5" val="100"/>
  <p:tag name="ANNOTATION_BORDER_ALPHA_5" val="100"/>
  <p:tag name="ANNOTATION_BORDER_COLOR_5" val="855309"/>
  <p:tag name="ANNOTATION_FILL_COLOR_5" val="683492"/>
  <p:tag name="ANNOTATION_FILL_ALPHA_5" val="100"/>
  <p:tag name="ANNOTATION_BORDER_WIDTH_5" val="2"/>
  <p:tag name="ANNOTATION_SLIDE_WIDTH_5" val="960"/>
  <p:tag name="ANNOTATION_SLIDE_HEIGHT_5" val="720"/>
  <p:tag name="ANNOTATION_TYPE_6" val="0"/>
  <p:tag name="ANNOTATION_START_6" val="16.7"/>
  <p:tag name="ANNOTATION_END_6" val="18.5"/>
  <p:tag name="ANNOTATION_TOP_6" val="420"/>
  <p:tag name="ANNOTATION_LEFT_6" val="817"/>
  <p:tag name="ANNOTATION_WIDTH_6" val="186"/>
  <p:tag name="ANNOTATION_HEIGHT_6" val="186"/>
  <p:tag name="ANNOTATION_ANIMATION_6" val="3"/>
  <p:tag name="ANNOTATION_ROTATION_6" val="0"/>
  <p:tag name="ANNOTATION_SUB_TYPE_6" val="2"/>
  <p:tag name="ANNOTATION_LOOP_COUNT_6" val="1"/>
  <p:tag name="ANNOTATION_BOX_RADIUS_6" val="0"/>
  <p:tag name="ANNOTATION_SCALE_6" val="100"/>
  <p:tag name="ANNOTATION_BORDER_ALPHA_6" val="100"/>
  <p:tag name="ANNOTATION_BORDER_COLOR_6" val="855309"/>
  <p:tag name="ANNOTATION_FILL_COLOR_6" val="683492"/>
  <p:tag name="ANNOTATION_FILL_ALPHA_6" val="100"/>
  <p:tag name="ANNOTATION_BORDER_WIDTH_6" val="2"/>
  <p:tag name="ANNOTATION_SLIDE_WIDTH_6" val="960"/>
  <p:tag name="ANNOTATION_SLIDE_HEIGHT_6" val="720"/>
  <p:tag name="ANNOTATION_TYPE_7" val="0"/>
  <p:tag name="ANNOTATION_START_7" val="18.5"/>
  <p:tag name="ANNOTATION_TOP_7" val="658"/>
  <p:tag name="ANNOTATION_LEFT_7" val="560"/>
  <p:tag name="ANNOTATION_WIDTH_7" val="186"/>
  <p:tag name="ANNOTATION_HEIGHT_7" val="186"/>
  <p:tag name="ANNOTATION_ANIMATION_7" val="3"/>
  <p:tag name="ANNOTATION_ROTATION_7" val="0"/>
  <p:tag name="ANNOTATION_SUB_TYPE_7" val="2"/>
  <p:tag name="ANNOTATION_LOOP_COUNT_7" val="1"/>
  <p:tag name="ANNOTATION_BOX_RADIUS_7" val="0"/>
  <p:tag name="ANNOTATION_SCALE_7" val="100"/>
  <p:tag name="ANNOTATION_BORDER_ALPHA_7" val="100"/>
  <p:tag name="ANNOTATION_BORDER_COLOR_7" val="855309"/>
  <p:tag name="ANNOTATION_FILL_COLOR_7" val="683492"/>
  <p:tag name="ANNOTATION_FILL_ALPHA_7" val="100"/>
  <p:tag name="ANNOTATION_BORDER_WIDTH_7" val="2"/>
  <p:tag name="ANNOTATION_SLIDE_WIDTH_7" val="960"/>
  <p:tag name="ANNOTATION_SLIDE_HEIGHT_7" val="720"/>
  <p:tag name="AUDIO_ID" val="257"/>
  <p:tag name="ARTICULATE_AUDIO_RECORDED" val="1"/>
  <p:tag name="ELAPSEDTIME" val="21.4"/>
  <p:tag name="ANNOTATION_TYPE_1" val="0"/>
  <p:tag name="ANNOTATION_START_1" val="14.3"/>
  <p:tag name="ANNOTATION_END_1" val="15.7"/>
  <p:tag name="ANNOTATION_TOP_1" val="311"/>
  <p:tag name="ANNOTATION_LEFT_1" val="741"/>
  <p:tag name="ANNOTATION_WIDTH_1" val="186"/>
  <p:tag name="ANNOTATION_HEIGHT_1" val="186"/>
  <p:tag name="ANNOTATION_ANIMATION_1" val="3"/>
  <p:tag name="ANNOTATION_ROTATION_1" val="90"/>
  <p:tag name="ANNOTATION_SUB_TYPE_1" val="1"/>
  <p:tag name="ANNOTATION_LOOP_COUNT_1" val="1"/>
  <p:tag name="ANNOTATION_BOX_RADIUS_1" val="0"/>
  <p:tag name="ANNOTATION_SCALE_1" val="100"/>
  <p:tag name="ANNOTATION_BORDER_ALPHA_1" val="100"/>
  <p:tag name="ANNOTATION_BORDER_COLOR_1" val="855309"/>
  <p:tag name="ANNOTATION_FILL_COLOR_1" val="683492"/>
  <p:tag name="ANNOTATION_FILL_ALPHA_1" val="100"/>
  <p:tag name="ANNOTATION_BORDER_WIDTH_1" val="3"/>
  <p:tag name="ANNOTATION_SLIDE_WIDTH_1" val="960"/>
  <p:tag name="ANNOTATION_SLIDE_HEIGHT_1" val="720"/>
  <p:tag name="ANNOTATION_TYPE_2" val="0"/>
  <p:tag name="ANNOTATION_START_2" val="15.7"/>
  <p:tag name="ANNOTATION_END_2" val="16.9"/>
  <p:tag name="ANNOTATION_TOP_2" val="299"/>
  <p:tag name="ANNOTATION_LEFT_2" val="904"/>
  <p:tag name="ANNOTATION_WIDTH_2" val="186"/>
  <p:tag name="ANNOTATION_HEIGHT_2" val="186"/>
  <p:tag name="ANNOTATION_ANIMATION_2" val="3"/>
  <p:tag name="ANNOTATION_ROTATION_2" val="90"/>
  <p:tag name="ANNOTATION_SUB_TYPE_2" val="1"/>
  <p:tag name="ANNOTATION_LOOP_COUNT_2" val="1"/>
  <p:tag name="ANNOTATION_BOX_RADIUS_2" val="0"/>
  <p:tag name="ANNOTATION_SCALE_2" val="100"/>
  <p:tag name="ANNOTATION_BORDER_ALPHA_2" val="100"/>
  <p:tag name="ANNOTATION_BORDER_COLOR_2" val="855309"/>
  <p:tag name="ANNOTATION_FILL_COLOR_2" val="683492"/>
  <p:tag name="ANNOTATION_FILL_ALPHA_2" val="100"/>
  <p:tag name="ANNOTATION_BORDER_WIDTH_2" val="3"/>
  <p:tag name="ANNOTATION_SLIDE_WIDTH_2" val="960"/>
  <p:tag name="ANNOTATION_SLIDE_HEIGHT_2" val="720"/>
  <p:tag name="ANNOTATION_TYPE_3" val="0"/>
  <p:tag name="ANNOTATION_START_3" val="16.9"/>
  <p:tag name="ANNOTATION_TOP_3" val="546"/>
  <p:tag name="ANNOTATION_LEFT_3" val="630"/>
  <p:tag name="ANNOTATION_WIDTH_3" val="186"/>
  <p:tag name="ANNOTATION_HEIGHT_3" val="186"/>
  <p:tag name="ANNOTATION_ANIMATION_3" val="3"/>
  <p:tag name="ANNOTATION_ROTATION_3" val="90"/>
  <p:tag name="ANNOTATION_SUB_TYPE_3" val="1"/>
  <p:tag name="ANNOTATION_LOOP_COUNT_3" val="1"/>
  <p:tag name="ANNOTATION_BOX_RADIUS_3" val="0"/>
  <p:tag name="ANNOTATION_SCALE_3" val="100"/>
  <p:tag name="ANNOTATION_BORDER_ALPHA_3" val="100"/>
  <p:tag name="ANNOTATION_BORDER_COLOR_3" val="855309"/>
  <p:tag name="ANNOTATION_FILL_COLOR_3" val="683492"/>
  <p:tag name="ANNOTATION_FILL_ALPHA_3" val="100"/>
  <p:tag name="ANNOTATION_BORDER_WIDTH_3" val="3"/>
  <p:tag name="ANNOTATION_SLIDE_WIDTH_3" val="960"/>
  <p:tag name="ANNOTATION_SLIDE_HEIGHT_3" val="720"/>
  <p:tag name="ANNOTATION_COUNT" val="3"/>
  <p:tag name="ARTICULATE_USED_LAYOUT" val="7"/>
  <p:tag name="ARTICULATE_NAV_LEVEL" val="1"/>
  <p:tag name="ARTICULATE_SLIDE_PRESENTER_GUID" val="352f6db7-f6bc-4467-8536-21200950c71e"/>
  <p:tag name="ARTICULATE_SLIDE_PAUSE" val="1"/>
  <p:tag name="ARTICULATE_LOCK_SLIDE" val="0"/>
  <p:tag name="ARTICULATE_HIDE_SLIDE" val="0"/>
  <p:tag name="ARTICULATE_PLAYER_CONTROL_PREVIOUS" val="True"/>
  <p:tag name="ARTICULATE_PLAYER_CONTROL_NEXT" val="True"/>
  <p:tag name="ARTICULATE_PLAYER_CONTROL_NOTES" val="True"/>
</p:tagLst>
</file>

<file path=ppt/tags/tag40.xml><?xml version="1.0" encoding="utf-8"?>
<p:tagLst xmlns:a="http://schemas.openxmlformats.org/drawingml/2006/main" xmlns:r="http://schemas.openxmlformats.org/officeDocument/2006/relationships" xmlns:p="http://schemas.openxmlformats.org/presentationml/2006/main">
  <p:tag name="AUDIO_ID" val="287"/>
  <p:tag name="ARTICULATE_AUDIO_RECORDED" val="1"/>
  <p:tag name="ELAPSEDTIME" val="52.4"/>
  <p:tag name="ANNOTATION_COUNT" val="0"/>
  <p:tag name="ARTICULATE_USED_LAYOUT" val="2"/>
  <p:tag name="ARTICULATE_NAV_LEVEL" val="1"/>
  <p:tag name="ARTICULATE_SLIDE_PRESENTER_GUID" val="352f6db7-f6bc-4467-8536-21200950c71e"/>
  <p:tag name="ARTICULATE_SLIDE_PAUSE" val="1"/>
  <p:tag name="ARTICULATE_LOCK_SLIDE" val="0"/>
  <p:tag name="ARTICULATE_HIDE_SLIDE" val="0"/>
  <p:tag name="ARTICULATE_PLAYER_CONTROL_PREVIOUS" val="True"/>
  <p:tag name="ARTICULATE_PLAYER_CONTROL_NEXT" val="True"/>
</p:tagLst>
</file>

<file path=ppt/tags/tag41.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42.xml><?xml version="1.0" encoding="utf-8"?>
<p:tagLst xmlns:a="http://schemas.openxmlformats.org/drawingml/2006/main" xmlns:r="http://schemas.openxmlformats.org/officeDocument/2006/relationships" xmlns:p="http://schemas.openxmlformats.org/presentationml/2006/main">
  <p:tag name="AUDIO_ID" val="277"/>
  <p:tag name="ARTICULATE_AUDIO_RECORDED" val="1"/>
  <p:tag name="ELAPSEDTIME" val="36.6"/>
  <p:tag name="ANNOTATION_TYPE_1" val="2"/>
  <p:tag name="ANNOTATION_START_1" val="7.0"/>
  <p:tag name="ANNOTATION_END_1" val="7.0"/>
  <p:tag name="ANNOTATION_TOP_1" val="-62"/>
  <p:tag name="ANNOTATION_LEFT_1" val="-62"/>
  <p:tag name="ANNOTATION_WIDTH_1" val="1085"/>
  <p:tag name="ANNOTATION_HEIGHT_1" val="845"/>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255"/>
  <p:tag name="ANNOTATION_FILL_COLOR_1" val="5921370"/>
  <p:tag name="ANNOTATION_FILL_ALPHA_1" val="50"/>
  <p:tag name="ANNOTATION_BORDER_WIDTH_1" val="3"/>
  <p:tag name="ANNOTATION_SLIDE_WIDTH_1" val="960"/>
  <p:tag name="ANNOTATION_SLIDE_HEIGHT_1" val="720"/>
  <p:tag name="ANNOTATION_TYPE_2" val="2"/>
  <p:tag name="ANNOTATION_START_2" val="7.0"/>
  <p:tag name="ANNOTATION_END_2" val="22.8"/>
  <p:tag name="ANNOTATION_TOP_2" val="208"/>
  <p:tag name="ANNOTATION_LEFT_2" val="123"/>
  <p:tag name="ANNOTATION_WIDTH_2" val="779"/>
  <p:tag name="ANNOTATION_HEIGHT_2" val="182"/>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255"/>
  <p:tag name="ANNOTATION_FILL_COLOR_2" val="5921370"/>
  <p:tag name="ANNOTATION_FILL_ALPHA_2" val="50"/>
  <p:tag name="ANNOTATION_BORDER_WIDTH_2" val="3"/>
  <p:tag name="ANNOTATION_SLIDE_WIDTH_2" val="960"/>
  <p:tag name="ANNOTATION_SLIDE_HEIGHT_2" val="720"/>
  <p:tag name="ANNOTATION_TYPE_3" val="2"/>
  <p:tag name="ANNOTATION_START_3" val="22.8"/>
  <p:tag name="ANNOTATION_END_3" val="22.8"/>
  <p:tag name="ANNOTATION_TOP_3" val="-62"/>
  <p:tag name="ANNOTATION_LEFT_3" val="-62"/>
  <p:tag name="ANNOTATION_WIDTH_3" val="1085"/>
  <p:tag name="ANNOTATION_HEIGHT_3" val="845"/>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255"/>
  <p:tag name="ANNOTATION_FILL_COLOR_3" val="5921370"/>
  <p:tag name="ANNOTATION_FILL_ALPHA_3" val="50"/>
  <p:tag name="ANNOTATION_BORDER_WIDTH_3" val="3"/>
  <p:tag name="ANNOTATION_SLIDE_WIDTH_3" val="960"/>
  <p:tag name="ANNOTATION_SLIDE_HEIGHT_3" val="720"/>
  <p:tag name="ANNOTATION_TYPE_4" val="2"/>
  <p:tag name="ANNOTATION_START_4" val="22.8"/>
  <p:tag name="ANNOTATION_END_4" val="-1.0"/>
  <p:tag name="ANNOTATION_TOP_4" val="422"/>
  <p:tag name="ANNOTATION_LEFT_4" val="124"/>
  <p:tag name="ANNOTATION_WIDTH_4" val="820"/>
  <p:tag name="ANNOTATION_HEIGHT_4" val="212"/>
  <p:tag name="ANNOTATION_ANIMATION_4" val="4"/>
  <p:tag name="ANNOTATION_ROTATION_4" val="0"/>
  <p:tag name="ANNOTATION_SUB_TYPE_4" val="11"/>
  <p:tag name="ANNOTATION_LOOP_COUNT_4" val="1"/>
  <p:tag name="ANNOTATION_BOX_RADIUS_4" val="5"/>
  <p:tag name="ANNOTATION_SCALE_4" val="0"/>
  <p:tag name="ANNOTATION_BORDER_ALPHA_4" val="100"/>
  <p:tag name="ANNOTATION_BORDER_COLOR_4" val="255"/>
  <p:tag name="ANNOTATION_FILL_COLOR_4" val="5921370"/>
  <p:tag name="ANNOTATION_FILL_ALPHA_4" val="50"/>
  <p:tag name="ANNOTATION_BORDER_WIDTH_4" val="3"/>
  <p:tag name="ANNOTATION_SLIDE_WIDTH_4" val="960"/>
  <p:tag name="ANNOTATION_SLIDE_HEIGHT_4" val="720"/>
  <p:tag name="ANNOTATION_TYPE_5" val="0"/>
  <p:tag name="ANNOTATION_START_5" val="32.3"/>
  <p:tag name="ANNOTATION_TOP_5" val="444"/>
  <p:tag name="ANNOTATION_LEFT_5" val="372"/>
  <p:tag name="ANNOTATION_WIDTH_5" val="186"/>
  <p:tag name="ANNOTATION_HEIGHT_5" val="186"/>
  <p:tag name="ANNOTATION_ANIMATION_5" val="3"/>
  <p:tag name="ANNOTATION_ROTATION_5" val="0"/>
  <p:tag name="ANNOTATION_SUB_TYPE_5" val="1"/>
  <p:tag name="ANNOTATION_LOOP_COUNT_5" val="1"/>
  <p:tag name="ANNOTATION_BOX_RADIUS_5" val="0"/>
  <p:tag name="ANNOTATION_SCALE_5" val="100"/>
  <p:tag name="ANNOTATION_BORDER_ALPHA_5" val="100"/>
  <p:tag name="ANNOTATION_BORDER_COLOR_5" val="855309"/>
  <p:tag name="ANNOTATION_FILL_COLOR_5" val="683492"/>
  <p:tag name="ANNOTATION_FILL_ALPHA_5" val="100"/>
  <p:tag name="ANNOTATION_BORDER_WIDTH_5" val="3"/>
  <p:tag name="ANNOTATION_SLIDE_WIDTH_5" val="960"/>
  <p:tag name="ANNOTATION_SLIDE_HEIGHT_5" val="720"/>
  <p:tag name="ANNOTATION_COUNT" val="5"/>
  <p:tag name="ARTICULATE_USED_LAYOUT" val="2"/>
  <p:tag name="ARTICULATE_NAV_LEVEL" val="1"/>
  <p:tag name="ARTICULATE_SLIDE_PRESENTER_GUID" val="352f6db7-f6bc-4467-8536-21200950c71e"/>
  <p:tag name="ARTICULATE_SLIDE_PAUSE" val="1"/>
  <p:tag name="ARTICULATE_LOCK_SLIDE" val="0"/>
  <p:tag name="ARTICULATE_HIDE_SLIDE" val="0"/>
  <p:tag name="ARTICULATE_PLAYER_CONTROL_PREVIOUS" val="True"/>
  <p:tag name="ARTICULATE_PLAYER_CONTROL_NEXT" val="True"/>
  <p:tag name="ARTICULATE_PLAYER_CONTROL_NOTES" val="True"/>
</p:tagLst>
</file>

<file path=ppt/tags/tag43.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MARGIN_1" val="0"/>
  <p:tag name="MARGIN_2" val="36"/>
  <p:tag name="MARGIN_3" val="72"/>
  <p:tag name="MARGIN_4" val="108"/>
  <p:tag name="MARGIN_5" val="144"/>
  <p:tag name="FONT_SIZE" val="12"/>
</p:tagLst>
</file>

<file path=ppt/tags/tag44.xml><?xml version="1.0" encoding="utf-8"?>
<p:tagLst xmlns:a="http://schemas.openxmlformats.org/drawingml/2006/main" xmlns:r="http://schemas.openxmlformats.org/officeDocument/2006/relationships" xmlns:p="http://schemas.openxmlformats.org/presentationml/2006/main">
  <p:tag name="ANNOTATION_TYPE_5" val="0"/>
  <p:tag name="ANNOTATION_START_5" val="53.0"/>
  <p:tag name="ANNOTATION_END_5" val="54.0"/>
  <p:tag name="ANNOTATION_TOP_5" val="330"/>
  <p:tag name="ANNOTATION_LEFT_5" val="113"/>
  <p:tag name="ANNOTATION_WIDTH_5" val="186"/>
  <p:tag name="ANNOTATION_HEIGHT_5" val="186"/>
  <p:tag name="ANNOTATION_ANIMATION_5" val="3"/>
  <p:tag name="ANNOTATION_ROTATION_5" val="0"/>
  <p:tag name="ANNOTATION_SUB_TYPE_5" val="2"/>
  <p:tag name="ANNOTATION_LOOP_COUNT_5" val="1"/>
  <p:tag name="ANNOTATION_BOX_RADIUS_5" val="0"/>
  <p:tag name="ANNOTATION_SCALE_5" val="100"/>
  <p:tag name="ANNOTATION_BORDER_ALPHA_5" val="100"/>
  <p:tag name="ANNOTATION_BORDER_COLOR_5" val="16777215"/>
  <p:tag name="ANNOTATION_FILL_COLOR_5" val="683492"/>
  <p:tag name="ANNOTATION_FILL_ALPHA_5" val="100"/>
  <p:tag name="ANNOTATION_BORDER_WIDTH_5" val="2"/>
  <p:tag name="ANNOTATION_SLIDE_WIDTH_5" val="960"/>
  <p:tag name="ANNOTATION_SLIDE_HEIGHT_5" val="720"/>
  <p:tag name="ANNOTATION_TYPE_6" val="0"/>
  <p:tag name="ANNOTATION_START_6" val="54.0"/>
  <p:tag name="ANNOTATION_END_6" val="58.9"/>
  <p:tag name="ANNOTATION_TOP_6" val="330"/>
  <p:tag name="ANNOTATION_LEFT_6" val="113"/>
  <p:tag name="ANNOTATION_WIDTH_6" val="186"/>
  <p:tag name="ANNOTATION_HEIGHT_6" val="186"/>
  <p:tag name="ANNOTATION_ANIMATION_6" val="3"/>
  <p:tag name="ANNOTATION_ROTATION_6" val="0"/>
  <p:tag name="ANNOTATION_SUB_TYPE_6" val="2"/>
  <p:tag name="ANNOTATION_LOOP_COUNT_6" val="1"/>
  <p:tag name="ANNOTATION_BOX_RADIUS_6" val="0"/>
  <p:tag name="ANNOTATION_SCALE_6" val="100"/>
  <p:tag name="ANNOTATION_BORDER_ALPHA_6" val="100"/>
  <p:tag name="ANNOTATION_BORDER_COLOR_6" val="16777215"/>
  <p:tag name="ANNOTATION_FILL_COLOR_6" val="683492"/>
  <p:tag name="ANNOTATION_FILL_ALPHA_6" val="100"/>
  <p:tag name="ANNOTATION_BORDER_WIDTH_6" val="2"/>
  <p:tag name="ANNOTATION_SLIDE_WIDTH_6" val="960"/>
  <p:tag name="ANNOTATION_SLIDE_HEIGHT_6" val="720"/>
  <p:tag name="ANNOTATION_TYPE_7" val="0"/>
  <p:tag name="ANNOTATION_START_7" val="63.9"/>
  <p:tag name="ANNOTATION_END_7" val="64.8"/>
  <p:tag name="ANNOTATION_TOP_7" val="558"/>
  <p:tag name="ANNOTATION_LEFT_7" val="154"/>
  <p:tag name="ANNOTATION_WIDTH_7" val="186"/>
  <p:tag name="ANNOTATION_HEIGHT_7" val="186"/>
  <p:tag name="ANNOTATION_ANIMATION_7" val="3"/>
  <p:tag name="ANNOTATION_ROTATION_7" val="0"/>
  <p:tag name="ANNOTATION_SUB_TYPE_7" val="2"/>
  <p:tag name="ANNOTATION_LOOP_COUNT_7" val="1"/>
  <p:tag name="ANNOTATION_BOX_RADIUS_7" val="0"/>
  <p:tag name="ANNOTATION_SCALE_7" val="100"/>
  <p:tag name="ANNOTATION_BORDER_ALPHA_7" val="100"/>
  <p:tag name="ANNOTATION_BORDER_COLOR_7" val="16777215"/>
  <p:tag name="ANNOTATION_FILL_COLOR_7" val="683492"/>
  <p:tag name="ANNOTATION_FILL_ALPHA_7" val="100"/>
  <p:tag name="ANNOTATION_BORDER_WIDTH_7" val="2"/>
  <p:tag name="ANNOTATION_SLIDE_WIDTH_7" val="960"/>
  <p:tag name="ANNOTATION_SLIDE_HEIGHT_7" val="720"/>
  <p:tag name="ANNOTATION_TYPE_8" val="0"/>
  <p:tag name="ANNOTATION_START_8" val="64.8"/>
  <p:tag name="ANNOTATION_TOP_8" val="558"/>
  <p:tag name="ANNOTATION_LEFT_8" val="154"/>
  <p:tag name="ANNOTATION_WIDTH_8" val="186"/>
  <p:tag name="ANNOTATION_HEIGHT_8" val="186"/>
  <p:tag name="ANNOTATION_ANIMATION_8" val="3"/>
  <p:tag name="ANNOTATION_ROTATION_8" val="0"/>
  <p:tag name="ANNOTATION_SUB_TYPE_8" val="2"/>
  <p:tag name="ANNOTATION_LOOP_COUNT_8" val="1"/>
  <p:tag name="ANNOTATION_BOX_RADIUS_8" val="0"/>
  <p:tag name="ANNOTATION_SCALE_8" val="100"/>
  <p:tag name="ANNOTATION_BORDER_ALPHA_8" val="100"/>
  <p:tag name="ANNOTATION_BORDER_COLOR_8" val="16777215"/>
  <p:tag name="ANNOTATION_FILL_COLOR_8" val="683492"/>
  <p:tag name="ANNOTATION_FILL_ALPHA_8" val="100"/>
  <p:tag name="ANNOTATION_BORDER_WIDTH_8" val="2"/>
  <p:tag name="ANNOTATION_SLIDE_WIDTH_8" val="960"/>
  <p:tag name="ANNOTATION_SLIDE_HEIGHT_8" val="720"/>
  <p:tag name="AUDIO_ID" val="264"/>
  <p:tag name="ARTICULATE_AUDIO_RECORDED" val="1"/>
  <p:tag name="ELAPSEDTIME" val="61.2"/>
  <p:tag name="ANNOTATION_TYPE_1" val="2"/>
  <p:tag name="ANNOTATION_START_1" val="35.8"/>
  <p:tag name="ANNOTATION_END_1" val="-35.8"/>
  <p:tag name="ANNOTATION_TOP_1" val="-62"/>
  <p:tag name="ANNOTATION_LEFT_1" val="-62"/>
  <p:tag name="ANNOTATION_WIDTH_1" val="1085"/>
  <p:tag name="ANNOTATION_HEIGHT_1" val="845"/>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255"/>
  <p:tag name="ANNOTATION_FILL_COLOR_1" val="5921370"/>
  <p:tag name="ANNOTATION_FILL_ALPHA_1" val="50"/>
  <p:tag name="ANNOTATION_BORDER_WIDTH_1" val="3"/>
  <p:tag name="ANNOTATION_SLIDE_WIDTH_1" val="960"/>
  <p:tag name="ANNOTATION_SLIDE_HEIGHT_1" val="720"/>
  <p:tag name="ANNOTATION_TYPE_2" val="2"/>
  <p:tag name="ANNOTATION_START_2" val="35.8"/>
  <p:tag name="ANNOTATION_END_2" val="41.5"/>
  <p:tag name="ANNOTATION_TOP_2" val="151"/>
  <p:tag name="ANNOTATION_LEFT_2" val="92"/>
  <p:tag name="ANNOTATION_WIDTH_2" val="861"/>
  <p:tag name="ANNOTATION_HEIGHT_2" val="72"/>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255"/>
  <p:tag name="ANNOTATION_FILL_COLOR_2" val="5921370"/>
  <p:tag name="ANNOTATION_FILL_ALPHA_2" val="50"/>
  <p:tag name="ANNOTATION_BORDER_WIDTH_2" val="3"/>
  <p:tag name="ANNOTATION_SLIDE_WIDTH_2" val="960"/>
  <p:tag name="ANNOTATION_SLIDE_HEIGHT_2" val="720"/>
  <p:tag name="ANNOTATION_TYPE_3" val="0"/>
  <p:tag name="ANNOTATION_START_3" val="51.4"/>
  <p:tag name="ANNOTATION_END_3" val="-1.0"/>
  <p:tag name="ANNOTATION_TOP_3" val="279"/>
  <p:tag name="ANNOTATION_LEFT_3" val="113"/>
  <p:tag name="ANNOTATION_WIDTH_3" val="186"/>
  <p:tag name="ANNOTATION_HEIGHT_3" val="186"/>
  <p:tag name="ANNOTATION_ANIMATION_3" val="3"/>
  <p:tag name="ANNOTATION_ROTATION_3" val="0"/>
  <p:tag name="ANNOTATION_SUB_TYPE_3" val="1"/>
  <p:tag name="ANNOTATION_LOOP_COUNT_3" val="1"/>
  <p:tag name="ANNOTATION_BOX_RADIUS_3" val="0"/>
  <p:tag name="ANNOTATION_SCALE_3" val="100"/>
  <p:tag name="ANNOTATION_BORDER_ALPHA_3" val="100"/>
  <p:tag name="ANNOTATION_BORDER_COLOR_3" val="855309"/>
  <p:tag name="ANNOTATION_FILL_COLOR_3" val="683492"/>
  <p:tag name="ANNOTATION_FILL_ALPHA_3" val="100"/>
  <p:tag name="ANNOTATION_BORDER_WIDTH_3" val="3"/>
  <p:tag name="ANNOTATION_SLIDE_WIDTH_3" val="960"/>
  <p:tag name="ANNOTATION_SLIDE_HEIGHT_3" val="720"/>
  <p:tag name="ANNOTATION_TYPE_4" val="0"/>
  <p:tag name="ANNOTATION_START_4" val="58.5"/>
  <p:tag name="ANNOTATION_TOP_4" val="655"/>
  <p:tag name="ANNOTATION_LEFT_4" val="152"/>
  <p:tag name="ANNOTATION_WIDTH_4" val="186"/>
  <p:tag name="ANNOTATION_HEIGHT_4" val="186"/>
  <p:tag name="ANNOTATION_ANIMATION_4" val="3"/>
  <p:tag name="ANNOTATION_ROTATION_4" val="0"/>
  <p:tag name="ANNOTATION_SUB_TYPE_4" val="1"/>
  <p:tag name="ANNOTATION_LOOP_COUNT_4" val="1"/>
  <p:tag name="ANNOTATION_BOX_RADIUS_4" val="0"/>
  <p:tag name="ANNOTATION_SCALE_4" val="100"/>
  <p:tag name="ANNOTATION_BORDER_ALPHA_4" val="100"/>
  <p:tag name="ANNOTATION_BORDER_COLOR_4" val="855309"/>
  <p:tag name="ANNOTATION_FILL_COLOR_4" val="683492"/>
  <p:tag name="ANNOTATION_FILL_ALPHA_4" val="100"/>
  <p:tag name="ANNOTATION_BORDER_WIDTH_4" val="3"/>
  <p:tag name="ANNOTATION_SLIDE_WIDTH_4" val="960"/>
  <p:tag name="ANNOTATION_SLIDE_HEIGHT_4" val="720"/>
  <p:tag name="ANNOTATION_COUNT" val="4"/>
  <p:tag name="ARTICULATE_USED_LAYOUT" val="2"/>
  <p:tag name="ARTICULATE_NAV_LEVEL" val="1"/>
  <p:tag name="ARTICULATE_SLIDE_PRESENTER_GUID" val="352f6db7-f6bc-4467-8536-21200950c71e"/>
  <p:tag name="ARTICULATE_SLIDE_PAUSE" val="1"/>
  <p:tag name="ARTICULATE_LOCK_SLIDE" val="0"/>
  <p:tag name="ARTICULATE_HIDE_SLIDE" val="0"/>
  <p:tag name="ARTICULATE_PLAYER_CONTROL_PREVIOUS" val="True"/>
  <p:tag name="ARTICULATE_PLAYER_CONTROL_NEXT" val="True"/>
  <p:tag name="ARTICULATE_PLAYER_CONTROL_NOTES" val="True"/>
</p:tagLst>
</file>

<file path=ppt/tags/tag45.xml><?xml version="1.0" encoding="utf-8"?>
<p:tagLst xmlns:a="http://schemas.openxmlformats.org/drawingml/2006/main" xmlns:r="http://schemas.openxmlformats.org/officeDocument/2006/relationships" xmlns:p="http://schemas.openxmlformats.org/presentationml/2006/main">
  <p:tag name="BULLET_1" val="8226"/>
  <p:tag name="BULLET_2" val="8226"/>
  <p:tag name="MARGIN_1" val="0"/>
  <p:tag name="MARGIN_2" val="36"/>
  <p:tag name="MARGIN_3" val="72"/>
  <p:tag name="MARGIN_4" val="108"/>
  <p:tag name="MARGIN_5" val="144"/>
  <p:tag name="FONT_SIZE" val="12"/>
</p:tagLst>
</file>

<file path=ppt/tags/tag46.xml><?xml version="1.0" encoding="utf-8"?>
<p:tagLst xmlns:a="http://schemas.openxmlformats.org/drawingml/2006/main" xmlns:r="http://schemas.openxmlformats.org/officeDocument/2006/relationships" xmlns:p="http://schemas.openxmlformats.org/presentationml/2006/main">
  <p:tag name="AUDIO_ID" val="265"/>
  <p:tag name="ARTICULATE_AUDIO_RECORDED" val="1"/>
  <p:tag name="ELAPSEDTIME" val="32.5"/>
  <p:tag name="ANNOTATION_TYPE_1" val="2"/>
  <p:tag name="ANNOTATION_START_1" val="2.1"/>
  <p:tag name="ANNOTATION_END_1" val="2.1"/>
  <p:tag name="ANNOTATION_TOP_1" val="-62"/>
  <p:tag name="ANNOTATION_LEFT_1" val="-62"/>
  <p:tag name="ANNOTATION_WIDTH_1" val="1085"/>
  <p:tag name="ANNOTATION_HEIGHT_1" val="845"/>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255"/>
  <p:tag name="ANNOTATION_FILL_COLOR_1" val="65535"/>
  <p:tag name="ANNOTATION_FILL_ALPHA_1" val="50"/>
  <p:tag name="ANNOTATION_BORDER_WIDTH_1" val="2"/>
  <p:tag name="ANNOTATION_SLIDE_WIDTH_1" val="960"/>
  <p:tag name="ANNOTATION_SLIDE_HEIGHT_1" val="720"/>
  <p:tag name="ANNOTATION_TYPE_2" val="2"/>
  <p:tag name="ANNOTATION_START_2" val="2.1"/>
  <p:tag name="ANNOTATION_END_2" val="5.8"/>
  <p:tag name="ANNOTATION_TOP_2" val="271"/>
  <p:tag name="ANNOTATION_LEFT_2" val="196"/>
  <p:tag name="ANNOTATION_WIDTH_2" val="36"/>
  <p:tag name="ANNOTATION_HEIGHT_2" val="239"/>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255"/>
  <p:tag name="ANNOTATION_FILL_COLOR_2" val="65535"/>
  <p:tag name="ANNOTATION_FILL_ALPHA_2" val="50"/>
  <p:tag name="ANNOTATION_BORDER_WIDTH_2" val="2"/>
  <p:tag name="ANNOTATION_SLIDE_WIDTH_2" val="960"/>
  <p:tag name="ANNOTATION_SLIDE_HEIGHT_2" val="720"/>
  <p:tag name="ANNOTATION_TYPE_3" val="2"/>
  <p:tag name="ANNOTATION_START_3" val="5.8"/>
  <p:tag name="ANNOTATION_END_3" val="5.8"/>
  <p:tag name="ANNOTATION_TOP_3" val="-62"/>
  <p:tag name="ANNOTATION_LEFT_3" val="-62"/>
  <p:tag name="ANNOTATION_WIDTH_3" val="1085"/>
  <p:tag name="ANNOTATION_HEIGHT_3" val="845"/>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255"/>
  <p:tag name="ANNOTATION_FILL_COLOR_3" val="65535"/>
  <p:tag name="ANNOTATION_FILL_ALPHA_3" val="50"/>
  <p:tag name="ANNOTATION_BORDER_WIDTH_3" val="2"/>
  <p:tag name="ANNOTATION_SLIDE_WIDTH_3" val="960"/>
  <p:tag name="ANNOTATION_SLIDE_HEIGHT_3" val="720"/>
  <p:tag name="ANNOTATION_TYPE_4" val="2"/>
  <p:tag name="ANNOTATION_START_4" val="5.8"/>
  <p:tag name="ANNOTATION_END_4" val="9.9"/>
  <p:tag name="ANNOTATION_TOP_4" val="378"/>
  <p:tag name="ANNOTATION_LEFT_4" val="253"/>
  <p:tag name="ANNOTATION_WIDTH_4" val="145"/>
  <p:tag name="ANNOTATION_HEIGHT_4" val="244"/>
  <p:tag name="ANNOTATION_ANIMATION_4" val="4"/>
  <p:tag name="ANNOTATION_ROTATION_4" val="0"/>
  <p:tag name="ANNOTATION_SUB_TYPE_4" val="11"/>
  <p:tag name="ANNOTATION_LOOP_COUNT_4" val="1"/>
  <p:tag name="ANNOTATION_BOX_RADIUS_4" val="5"/>
  <p:tag name="ANNOTATION_SCALE_4" val="0"/>
  <p:tag name="ANNOTATION_BORDER_ALPHA_4" val="100"/>
  <p:tag name="ANNOTATION_BORDER_COLOR_4" val="255"/>
  <p:tag name="ANNOTATION_FILL_COLOR_4" val="65535"/>
  <p:tag name="ANNOTATION_FILL_ALPHA_4" val="50"/>
  <p:tag name="ANNOTATION_BORDER_WIDTH_4" val="2"/>
  <p:tag name="ANNOTATION_SLIDE_WIDTH_4" val="960"/>
  <p:tag name="ANNOTATION_SLIDE_HEIGHT_4" val="720"/>
  <p:tag name="ANNOTATION_TYPE_5" val="2"/>
  <p:tag name="ANNOTATION_START_5" val="9.9"/>
  <p:tag name="ANNOTATION_END_5" val="10.6"/>
  <p:tag name="ANNOTATION_TOP_5" val="-62"/>
  <p:tag name="ANNOTATION_LEFT_5" val="-62"/>
  <p:tag name="ANNOTATION_WIDTH_5" val="1085"/>
  <p:tag name="ANNOTATION_HEIGHT_5" val="845"/>
  <p:tag name="ANNOTATION_ANIMATION_5" val="4"/>
  <p:tag name="ANNOTATION_ROTATION_5" val="0"/>
  <p:tag name="ANNOTATION_SUB_TYPE_5" val="11"/>
  <p:tag name="ANNOTATION_LOOP_COUNT_5" val="1"/>
  <p:tag name="ANNOTATION_BOX_RADIUS_5" val="0"/>
  <p:tag name="ANNOTATION_SCALE_5" val="0"/>
  <p:tag name="ANNOTATION_BORDER_ALPHA_5" val="100"/>
  <p:tag name="ANNOTATION_BORDER_COLOR_5" val="255"/>
  <p:tag name="ANNOTATION_FILL_COLOR_5" val="65535"/>
  <p:tag name="ANNOTATION_FILL_ALPHA_5" val="50"/>
  <p:tag name="ANNOTATION_BORDER_WIDTH_5" val="2"/>
  <p:tag name="ANNOTATION_SLIDE_WIDTH_5" val="960"/>
  <p:tag name="ANNOTATION_SLIDE_HEIGHT_5" val="720"/>
  <p:tag name="ANNOTATION_TYPE_6" val="2"/>
  <p:tag name="ANNOTATION_START_6" val="10.6"/>
  <p:tag name="ANNOTATION_END_6" val="14.2"/>
  <p:tag name="ANNOTATION_TOP_6" val="-62"/>
  <p:tag name="ANNOTATION_LEFT_6" val="-62"/>
  <p:tag name="ANNOTATION_WIDTH_6" val="1085"/>
  <p:tag name="ANNOTATION_HEIGHT_6" val="845"/>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255"/>
  <p:tag name="ANNOTATION_FILL_COLOR_6" val="65535"/>
  <p:tag name="ANNOTATION_FILL_ALPHA_6" val="50"/>
  <p:tag name="ANNOTATION_BORDER_WIDTH_6" val="2"/>
  <p:tag name="ANNOTATION_SLIDE_WIDTH_6" val="960"/>
  <p:tag name="ANNOTATION_SLIDE_HEIGHT_6" val="720"/>
  <p:tag name="ANNOTATION_TYPE_7" val="0"/>
  <p:tag name="ANNOTATION_START_7" val="14.2"/>
  <p:tag name="ANNOTATION_END_7" val="15.5"/>
  <p:tag name="ANNOTATION_TOP_7" val="651"/>
  <p:tag name="ANNOTATION_LEFT_7" val="332"/>
  <p:tag name="ANNOTATION_WIDTH_7" val="186"/>
  <p:tag name="ANNOTATION_HEIGHT_7" val="186"/>
  <p:tag name="ANNOTATION_ANIMATION_7" val="3"/>
  <p:tag name="ANNOTATION_ROTATION_7" val="270"/>
  <p:tag name="ANNOTATION_SUB_TYPE_7" val="2"/>
  <p:tag name="ANNOTATION_LOOP_COUNT_7" val="1"/>
  <p:tag name="ANNOTATION_BOX_RADIUS_7" val="0"/>
  <p:tag name="ANNOTATION_SCALE_7" val="100"/>
  <p:tag name="ANNOTATION_BORDER_ALPHA_7" val="100"/>
  <p:tag name="ANNOTATION_BORDER_COLOR_7" val="855309"/>
  <p:tag name="ANNOTATION_FILL_COLOR_7" val="683492"/>
  <p:tag name="ANNOTATION_FILL_ALPHA_7" val="100"/>
  <p:tag name="ANNOTATION_BORDER_WIDTH_7" val="2"/>
  <p:tag name="ANNOTATION_SLIDE_WIDTH_7" val="960"/>
  <p:tag name="ANNOTATION_SLIDE_HEIGHT_7" val="720"/>
  <p:tag name="ANNOTATION_TYPE_8" val="0"/>
  <p:tag name="ANNOTATION_START_8" val="15.5"/>
  <p:tag name="ANNOTATION_END_8" val="16.6"/>
  <p:tag name="ANNOTATION_TOP_8" val="643"/>
  <p:tag name="ANNOTATION_LEFT_8" val="488"/>
  <p:tag name="ANNOTATION_WIDTH_8" val="186"/>
  <p:tag name="ANNOTATION_HEIGHT_8" val="186"/>
  <p:tag name="ANNOTATION_ANIMATION_8" val="3"/>
  <p:tag name="ANNOTATION_ROTATION_8" val="270"/>
  <p:tag name="ANNOTATION_SUB_TYPE_8" val="2"/>
  <p:tag name="ANNOTATION_LOOP_COUNT_8" val="1"/>
  <p:tag name="ANNOTATION_BOX_RADIUS_8" val="0"/>
  <p:tag name="ANNOTATION_SCALE_8" val="100"/>
  <p:tag name="ANNOTATION_BORDER_ALPHA_8" val="100"/>
  <p:tag name="ANNOTATION_BORDER_COLOR_8" val="855309"/>
  <p:tag name="ANNOTATION_FILL_COLOR_8" val="683492"/>
  <p:tag name="ANNOTATION_FILL_ALPHA_8" val="100"/>
  <p:tag name="ANNOTATION_BORDER_WIDTH_8" val="2"/>
  <p:tag name="ANNOTATION_SLIDE_WIDTH_8" val="960"/>
  <p:tag name="ANNOTATION_SLIDE_HEIGHT_8" val="720"/>
  <p:tag name="ANNOTATION_TYPE_9" val="0"/>
  <p:tag name="ANNOTATION_START_9" val="16.6"/>
  <p:tag name="ANNOTATION_END_9" val="23.7"/>
  <p:tag name="ANNOTATION_TOP_9" val="648"/>
  <p:tag name="ANNOTATION_LEFT_9" val="723"/>
  <p:tag name="ANNOTATION_WIDTH_9" val="186"/>
  <p:tag name="ANNOTATION_HEIGHT_9" val="186"/>
  <p:tag name="ANNOTATION_ANIMATION_9" val="3"/>
  <p:tag name="ANNOTATION_ROTATION_9" val="270"/>
  <p:tag name="ANNOTATION_SUB_TYPE_9" val="2"/>
  <p:tag name="ANNOTATION_LOOP_COUNT_9" val="1"/>
  <p:tag name="ANNOTATION_BOX_RADIUS_9" val="0"/>
  <p:tag name="ANNOTATION_SCALE_9" val="100"/>
  <p:tag name="ANNOTATION_BORDER_ALPHA_9" val="100"/>
  <p:tag name="ANNOTATION_BORDER_COLOR_9" val="855309"/>
  <p:tag name="ANNOTATION_FILL_COLOR_9" val="683492"/>
  <p:tag name="ANNOTATION_FILL_ALPHA_9" val="100"/>
  <p:tag name="ANNOTATION_BORDER_WIDTH_9" val="2"/>
  <p:tag name="ANNOTATION_SLIDE_WIDTH_9" val="960"/>
  <p:tag name="ANNOTATION_SLIDE_HEIGHT_9" val="720"/>
  <p:tag name="ANNOTATION_TYPE_10" val="0"/>
  <p:tag name="ANNOTATION_START_10" val="23.7"/>
  <p:tag name="ANNOTATION_END_10" val="24.4"/>
  <p:tag name="ANNOTATION_TOP_10" val="574"/>
  <p:tag name="ANNOTATION_LEFT_10" val="264"/>
  <p:tag name="ANNOTATION_WIDTH_10" val="186"/>
  <p:tag name="ANNOTATION_HEIGHT_10" val="186"/>
  <p:tag name="ANNOTATION_ANIMATION_10" val="3"/>
  <p:tag name="ANNOTATION_ROTATION_10" val="0"/>
  <p:tag name="ANNOTATION_SUB_TYPE_10" val="2"/>
  <p:tag name="ANNOTATION_LOOP_COUNT_10" val="1"/>
  <p:tag name="ANNOTATION_BOX_RADIUS_10" val="0"/>
  <p:tag name="ANNOTATION_SCALE_10" val="100"/>
  <p:tag name="ANNOTATION_BORDER_ALPHA_10" val="100"/>
  <p:tag name="ANNOTATION_BORDER_COLOR_10" val="855309"/>
  <p:tag name="ANNOTATION_FILL_COLOR_10" val="683492"/>
  <p:tag name="ANNOTATION_FILL_ALPHA_10" val="100"/>
  <p:tag name="ANNOTATION_BORDER_WIDTH_10" val="2"/>
  <p:tag name="ANNOTATION_SLIDE_WIDTH_10" val="960"/>
  <p:tag name="ANNOTATION_SLIDE_HEIGHT_10" val="720"/>
  <p:tag name="ANNOTATION_TYPE_11" val="0"/>
  <p:tag name="ANNOTATION_START_11" val="24.4"/>
  <p:tag name="ANNOTATION_END_11" val="26.7"/>
  <p:tag name="ANNOTATION_TOP_11" val="574"/>
  <p:tag name="ANNOTATION_LEFT_11" val="264"/>
  <p:tag name="ANNOTATION_WIDTH_11" val="186"/>
  <p:tag name="ANNOTATION_HEIGHT_11" val="186"/>
  <p:tag name="ANNOTATION_ANIMATION_11" val="3"/>
  <p:tag name="ANNOTATION_ROTATION_11" val="0"/>
  <p:tag name="ANNOTATION_SUB_TYPE_11" val="2"/>
  <p:tag name="ANNOTATION_LOOP_COUNT_11" val="1"/>
  <p:tag name="ANNOTATION_BOX_RADIUS_11" val="0"/>
  <p:tag name="ANNOTATION_SCALE_11" val="100"/>
  <p:tag name="ANNOTATION_BORDER_ALPHA_11" val="100"/>
  <p:tag name="ANNOTATION_BORDER_COLOR_11" val="855309"/>
  <p:tag name="ANNOTATION_FILL_COLOR_11" val="683492"/>
  <p:tag name="ANNOTATION_FILL_ALPHA_11" val="100"/>
  <p:tag name="ANNOTATION_BORDER_WIDTH_11" val="2"/>
  <p:tag name="ANNOTATION_SLIDE_WIDTH_11" val="960"/>
  <p:tag name="ANNOTATION_SLIDE_HEIGHT_11" val="720"/>
  <p:tag name="ANNOTATION_TYPE_12" val="0"/>
  <p:tag name="ANNOTATION_START_12" val="26.7"/>
  <p:tag name="ANNOTATION_END_12" val="28.3"/>
  <p:tag name="ANNOTATION_TOP_12" val="255"/>
  <p:tag name="ANNOTATION_LEFT_12" val="809"/>
  <p:tag name="ANNOTATION_WIDTH_12" val="186"/>
  <p:tag name="ANNOTATION_HEIGHT_12" val="186"/>
  <p:tag name="ANNOTATION_ANIMATION_12" val="3"/>
  <p:tag name="ANNOTATION_ROTATION_12" val="0"/>
  <p:tag name="ANNOTATION_SUB_TYPE_12" val="2"/>
  <p:tag name="ANNOTATION_LOOP_COUNT_12" val="1"/>
  <p:tag name="ANNOTATION_BOX_RADIUS_12" val="0"/>
  <p:tag name="ANNOTATION_SCALE_12" val="100"/>
  <p:tag name="ANNOTATION_BORDER_ALPHA_12" val="100"/>
  <p:tag name="ANNOTATION_BORDER_COLOR_12" val="855309"/>
  <p:tag name="ANNOTATION_FILL_COLOR_12" val="683492"/>
  <p:tag name="ANNOTATION_FILL_ALPHA_12" val="100"/>
  <p:tag name="ANNOTATION_BORDER_WIDTH_12" val="2"/>
  <p:tag name="ANNOTATION_SLIDE_WIDTH_12" val="960"/>
  <p:tag name="ANNOTATION_SLIDE_HEIGHT_12" val="720"/>
  <p:tag name="ANNOTATION_TYPE_13" val="0"/>
  <p:tag name="ANNOTATION_START_13" val="28.3"/>
  <p:tag name="ANNOTATION_END_13" val="30.6"/>
  <p:tag name="ANNOTATION_TOP_13" val="204"/>
  <p:tag name="ANNOTATION_LEFT_13" val="803"/>
  <p:tag name="ANNOTATION_WIDTH_13" val="186"/>
  <p:tag name="ANNOTATION_HEIGHT_13" val="186"/>
  <p:tag name="ANNOTATION_ANIMATION_13" val="3"/>
  <p:tag name="ANNOTATION_ROTATION_13" val="0"/>
  <p:tag name="ANNOTATION_SUB_TYPE_13" val="2"/>
  <p:tag name="ANNOTATION_LOOP_COUNT_13" val="1"/>
  <p:tag name="ANNOTATION_BOX_RADIUS_13" val="0"/>
  <p:tag name="ANNOTATION_SCALE_13" val="100"/>
  <p:tag name="ANNOTATION_BORDER_ALPHA_13" val="100"/>
  <p:tag name="ANNOTATION_BORDER_COLOR_13" val="855309"/>
  <p:tag name="ANNOTATION_FILL_COLOR_13" val="683492"/>
  <p:tag name="ANNOTATION_FILL_ALPHA_13" val="100"/>
  <p:tag name="ANNOTATION_BORDER_WIDTH_13" val="2"/>
  <p:tag name="ANNOTATION_SLIDE_WIDTH_13" val="960"/>
  <p:tag name="ANNOTATION_SLIDE_HEIGHT_13" val="720"/>
  <p:tag name="ANNOTATION_TYPE_14" val="0"/>
  <p:tag name="ANNOTATION_START_14" val="30.6"/>
  <p:tag name="ANNOTATION_TOP_14" val="553"/>
  <p:tag name="ANNOTATION_LEFT_14" val="259"/>
  <p:tag name="ANNOTATION_WIDTH_14" val="186"/>
  <p:tag name="ANNOTATION_HEIGHT_14" val="186"/>
  <p:tag name="ANNOTATION_ANIMATION_14" val="3"/>
  <p:tag name="ANNOTATION_ROTATION_14" val="0"/>
  <p:tag name="ANNOTATION_SUB_TYPE_14" val="2"/>
  <p:tag name="ANNOTATION_LOOP_COUNT_14" val="1"/>
  <p:tag name="ANNOTATION_BOX_RADIUS_14" val="0"/>
  <p:tag name="ANNOTATION_SCALE_14" val="100"/>
  <p:tag name="ANNOTATION_BORDER_ALPHA_14" val="100"/>
  <p:tag name="ANNOTATION_BORDER_COLOR_14" val="855309"/>
  <p:tag name="ANNOTATION_FILL_COLOR_14" val="683492"/>
  <p:tag name="ANNOTATION_FILL_ALPHA_14" val="100"/>
  <p:tag name="ANNOTATION_BORDER_WIDTH_14" val="2"/>
  <p:tag name="ANNOTATION_SLIDE_WIDTH_14" val="960"/>
  <p:tag name="ANNOTATION_SLIDE_HEIGHT_14" val="720"/>
  <p:tag name="ANNOTATION_COUNT" val="14"/>
  <p:tag name="ARTICULATE_USED_LAYOUT" val="2"/>
  <p:tag name="ARTICULATE_NAV_LEVEL" val="1"/>
  <p:tag name="ARTICULATE_SLIDE_PRESENTER_GUID" val="352f6db7-f6bc-4467-8536-21200950c71e"/>
  <p:tag name="ARTICULATE_SLIDE_PAUSE" val="1"/>
  <p:tag name="ARTICULATE_LOCK_SLIDE" val="0"/>
  <p:tag name="ARTICULATE_HIDE_SLIDE" val="0"/>
  <p:tag name="ARTICULATE_PLAYER_CONTROL_PREVIOUS" val="True"/>
  <p:tag name="ARTICULATE_PLAYER_CONTROL_NEXT" val="True"/>
  <p:tag name="ARTICULATE_PLAYER_CONTROL_NOTES" val="True"/>
</p:tagLst>
</file>

<file path=ppt/tags/tag47.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MARGIN_1" val="0"/>
  <p:tag name="MARGIN_2" val="36"/>
  <p:tag name="MARGIN_3" val="72"/>
  <p:tag name="MARGIN_4" val="108"/>
  <p:tag name="MARGIN_5" val="144"/>
  <p:tag name="FONT_SIZE" val="12"/>
</p:tagLst>
</file>

<file path=ppt/tags/tag48.xml><?xml version="1.0" encoding="utf-8"?>
<p:tagLst xmlns:a="http://schemas.openxmlformats.org/drawingml/2006/main" xmlns:r="http://schemas.openxmlformats.org/officeDocument/2006/relationships" xmlns:p="http://schemas.openxmlformats.org/presentationml/2006/main">
  <p:tag name="ANNOTATION_TYPE_4" val="0"/>
  <p:tag name="ANNOTATION_START_4" val="10.1"/>
  <p:tag name="ANNOTATION_END_4" val="10.7"/>
  <p:tag name="ANNOTATION_TOP_4" val="549"/>
  <p:tag name="ANNOTATION_LEFT_4" val="405"/>
  <p:tag name="ANNOTATION_WIDTH_4" val="186"/>
  <p:tag name="ANNOTATION_HEIGHT_4" val="186"/>
  <p:tag name="ANNOTATION_ANIMATION_4" val="3"/>
  <p:tag name="ANNOTATION_ROTATION_4" val="0"/>
  <p:tag name="ANNOTATION_SUB_TYPE_4" val="2"/>
  <p:tag name="ANNOTATION_LOOP_COUNT_4" val="1"/>
  <p:tag name="ANNOTATION_BOX_RADIUS_4" val="0"/>
  <p:tag name="ANNOTATION_SCALE_4" val="100"/>
  <p:tag name="ANNOTATION_BORDER_ALPHA_4" val="100"/>
  <p:tag name="ANNOTATION_BORDER_COLOR_4" val="855309"/>
  <p:tag name="ANNOTATION_FILL_COLOR_4" val="683492"/>
  <p:tag name="ANNOTATION_FILL_ALPHA_4" val="100"/>
  <p:tag name="ANNOTATION_BORDER_WIDTH_4" val="2"/>
  <p:tag name="ANNOTATION_SLIDE_WIDTH_4" val="960"/>
  <p:tag name="ANNOTATION_SLIDE_HEIGHT_4" val="720"/>
  <p:tag name="ANNOTATION_TYPE_5" val="0"/>
  <p:tag name="ANNOTATION_START_5" val="10.7"/>
  <p:tag name="ANNOTATION_END_5" val="12.2"/>
  <p:tag name="ANNOTATION_TOP_5" val="549"/>
  <p:tag name="ANNOTATION_LEFT_5" val="407"/>
  <p:tag name="ANNOTATION_WIDTH_5" val="186"/>
  <p:tag name="ANNOTATION_HEIGHT_5" val="186"/>
  <p:tag name="ANNOTATION_ANIMATION_5" val="3"/>
  <p:tag name="ANNOTATION_ROTATION_5" val="0"/>
  <p:tag name="ANNOTATION_SUB_TYPE_5" val="2"/>
  <p:tag name="ANNOTATION_LOOP_COUNT_5" val="1"/>
  <p:tag name="ANNOTATION_BOX_RADIUS_5" val="0"/>
  <p:tag name="ANNOTATION_SCALE_5" val="100"/>
  <p:tag name="ANNOTATION_BORDER_ALPHA_5" val="100"/>
  <p:tag name="ANNOTATION_BORDER_COLOR_5" val="855309"/>
  <p:tag name="ANNOTATION_FILL_COLOR_5" val="683492"/>
  <p:tag name="ANNOTATION_FILL_ALPHA_5" val="100"/>
  <p:tag name="ANNOTATION_BORDER_WIDTH_5" val="2"/>
  <p:tag name="ANNOTATION_SLIDE_WIDTH_5" val="960"/>
  <p:tag name="ANNOTATION_SLIDE_HEIGHT_5" val="720"/>
  <p:tag name="ANNOTATION_TYPE_6" val="0"/>
  <p:tag name="ANNOTATION_START_6" val="12.2"/>
  <p:tag name="ANNOTATION_END_6" val="13.5"/>
  <p:tag name="ANNOTATION_TOP_6" val="472"/>
  <p:tag name="ANNOTATION_LEFT_6" val="481"/>
  <p:tag name="ANNOTATION_WIDTH_6" val="186"/>
  <p:tag name="ANNOTATION_HEIGHT_6" val="186"/>
  <p:tag name="ANNOTATION_ANIMATION_6" val="3"/>
  <p:tag name="ANNOTATION_ROTATION_6" val="0"/>
  <p:tag name="ANNOTATION_SUB_TYPE_6" val="2"/>
  <p:tag name="ANNOTATION_LOOP_COUNT_6" val="1"/>
  <p:tag name="ANNOTATION_BOX_RADIUS_6" val="0"/>
  <p:tag name="ANNOTATION_SCALE_6" val="100"/>
  <p:tag name="ANNOTATION_BORDER_ALPHA_6" val="100"/>
  <p:tag name="ANNOTATION_BORDER_COLOR_6" val="855309"/>
  <p:tag name="ANNOTATION_FILL_COLOR_6" val="683492"/>
  <p:tag name="ANNOTATION_FILL_ALPHA_6" val="100"/>
  <p:tag name="ANNOTATION_BORDER_WIDTH_6" val="2"/>
  <p:tag name="ANNOTATION_SLIDE_WIDTH_6" val="960"/>
  <p:tag name="ANNOTATION_SLIDE_HEIGHT_6" val="720"/>
  <p:tag name="ANNOTATION_TYPE_7" val="0"/>
  <p:tag name="ANNOTATION_START_7" val="13.5"/>
  <p:tag name="ANNOTATION_END_7" val="14.6"/>
  <p:tag name="ANNOTATION_TOP_7" val="232"/>
  <p:tag name="ANNOTATION_LEFT_7" val="544"/>
  <p:tag name="ANNOTATION_WIDTH_7" val="186"/>
  <p:tag name="ANNOTATION_HEIGHT_7" val="186"/>
  <p:tag name="ANNOTATION_ANIMATION_7" val="3"/>
  <p:tag name="ANNOTATION_ROTATION_7" val="0"/>
  <p:tag name="ANNOTATION_SUB_TYPE_7" val="2"/>
  <p:tag name="ANNOTATION_LOOP_COUNT_7" val="1"/>
  <p:tag name="ANNOTATION_BOX_RADIUS_7" val="0"/>
  <p:tag name="ANNOTATION_SCALE_7" val="100"/>
  <p:tag name="ANNOTATION_BORDER_ALPHA_7" val="100"/>
  <p:tag name="ANNOTATION_BORDER_COLOR_7" val="855309"/>
  <p:tag name="ANNOTATION_FILL_COLOR_7" val="683492"/>
  <p:tag name="ANNOTATION_FILL_ALPHA_7" val="100"/>
  <p:tag name="ANNOTATION_BORDER_WIDTH_7" val="2"/>
  <p:tag name="ANNOTATION_SLIDE_WIDTH_7" val="960"/>
  <p:tag name="ANNOTATION_SLIDE_HEIGHT_7" val="720"/>
  <p:tag name="ANNOTATION_TYPE_8" val="0"/>
  <p:tag name="ANNOTATION_START_8" val="14.6"/>
  <p:tag name="ANNOTATION_END_8" val="17.5"/>
  <p:tag name="ANNOTATION_TOP_8" val="221"/>
  <p:tag name="ANNOTATION_LEFT_8" val="350"/>
  <p:tag name="ANNOTATION_WIDTH_8" val="186"/>
  <p:tag name="ANNOTATION_HEIGHT_8" val="186"/>
  <p:tag name="ANNOTATION_ANIMATION_8" val="3"/>
  <p:tag name="ANNOTATION_ROTATION_8" val="0"/>
  <p:tag name="ANNOTATION_SUB_TYPE_8" val="2"/>
  <p:tag name="ANNOTATION_LOOP_COUNT_8" val="1"/>
  <p:tag name="ANNOTATION_BOX_RADIUS_8" val="0"/>
  <p:tag name="ANNOTATION_SCALE_8" val="100"/>
  <p:tag name="ANNOTATION_BORDER_ALPHA_8" val="100"/>
  <p:tag name="ANNOTATION_BORDER_COLOR_8" val="855309"/>
  <p:tag name="ANNOTATION_FILL_COLOR_8" val="683492"/>
  <p:tag name="ANNOTATION_FILL_ALPHA_8" val="100"/>
  <p:tag name="ANNOTATION_BORDER_WIDTH_8" val="2"/>
  <p:tag name="ANNOTATION_SLIDE_WIDTH_8" val="960"/>
  <p:tag name="ANNOTATION_SLIDE_HEIGHT_8" val="720"/>
  <p:tag name="AUDIO_ID" val="268"/>
  <p:tag name="ARTICULATE_AUDIO_RECORDED" val="1"/>
  <p:tag name="ELAPSEDTIME" val="22.6"/>
  <p:tag name="ANNOTATION_TYPE_1" val="0"/>
  <p:tag name="ANNOTATION_START_1" val="5.7"/>
  <p:tag name="ANNOTATION_END_1" val="6.7"/>
  <p:tag name="ANNOTATION_TOP_1" val="527"/>
  <p:tag name="ANNOTATION_LEFT_1" val="175"/>
  <p:tag name="ANNOTATION_WIDTH_1" val="186"/>
  <p:tag name="ANNOTATION_HEIGHT_1" val="186"/>
  <p:tag name="ANNOTATION_ANIMATION_1" val="3"/>
  <p:tag name="ANNOTATION_ROTATION_1" val="0"/>
  <p:tag name="ANNOTATION_SUB_TYPE_1" val="1"/>
  <p:tag name="ANNOTATION_LOOP_COUNT_1" val="1"/>
  <p:tag name="ANNOTATION_BOX_RADIUS_1" val="0"/>
  <p:tag name="ANNOTATION_SCALE_1" val="100"/>
  <p:tag name="ANNOTATION_BORDER_ALPHA_1" val="100"/>
  <p:tag name="ANNOTATION_BORDER_COLOR_1" val="855309"/>
  <p:tag name="ANNOTATION_FILL_COLOR_1" val="683492"/>
  <p:tag name="ANNOTATION_FILL_ALPHA_1" val="100"/>
  <p:tag name="ANNOTATION_BORDER_WIDTH_1" val="3"/>
  <p:tag name="ANNOTATION_SLIDE_WIDTH_1" val="960"/>
  <p:tag name="ANNOTATION_SLIDE_HEIGHT_1" val="720"/>
  <p:tag name="ANNOTATION_TYPE_2" val="0"/>
  <p:tag name="ANNOTATION_START_2" val="6.7"/>
  <p:tag name="ANNOTATION_END_2" val="9.6"/>
  <p:tag name="ANNOTATION_TOP_2" val="499"/>
  <p:tag name="ANNOTATION_LEFT_2" val="237"/>
  <p:tag name="ANNOTATION_WIDTH_2" val="186"/>
  <p:tag name="ANNOTATION_HEIGHT_2" val="186"/>
  <p:tag name="ANNOTATION_ANIMATION_2" val="3"/>
  <p:tag name="ANNOTATION_ROTATION_2" val="0"/>
  <p:tag name="ANNOTATION_SUB_TYPE_2" val="1"/>
  <p:tag name="ANNOTATION_LOOP_COUNT_2" val="1"/>
  <p:tag name="ANNOTATION_BOX_RADIUS_2" val="0"/>
  <p:tag name="ANNOTATION_SCALE_2" val="100"/>
  <p:tag name="ANNOTATION_BORDER_ALPHA_2" val="100"/>
  <p:tag name="ANNOTATION_BORDER_COLOR_2" val="855309"/>
  <p:tag name="ANNOTATION_FILL_COLOR_2" val="683492"/>
  <p:tag name="ANNOTATION_FILL_ALPHA_2" val="100"/>
  <p:tag name="ANNOTATION_BORDER_WIDTH_2" val="3"/>
  <p:tag name="ANNOTATION_SLIDE_WIDTH_2" val="960"/>
  <p:tag name="ANNOTATION_SLIDE_HEIGHT_2" val="720"/>
  <p:tag name="ANNOTATION_TYPE_3" val="0"/>
  <p:tag name="ANNOTATION_START_3" val="9.6"/>
  <p:tag name="ANNOTATION_END_3" val="11.8"/>
  <p:tag name="ANNOTATION_TOP_3" val="430"/>
  <p:tag name="ANNOTATION_LEFT_3" val="270"/>
  <p:tag name="ANNOTATION_WIDTH_3" val="186"/>
  <p:tag name="ANNOTATION_HEIGHT_3" val="186"/>
  <p:tag name="ANNOTATION_ANIMATION_3" val="3"/>
  <p:tag name="ANNOTATION_ROTATION_3" val="0"/>
  <p:tag name="ANNOTATION_SUB_TYPE_3" val="1"/>
  <p:tag name="ANNOTATION_LOOP_COUNT_3" val="1"/>
  <p:tag name="ANNOTATION_BOX_RADIUS_3" val="0"/>
  <p:tag name="ANNOTATION_SCALE_3" val="100"/>
  <p:tag name="ANNOTATION_BORDER_ALPHA_3" val="100"/>
  <p:tag name="ANNOTATION_BORDER_COLOR_3" val="855309"/>
  <p:tag name="ANNOTATION_FILL_COLOR_3" val="683492"/>
  <p:tag name="ANNOTATION_FILL_ALPHA_3" val="100"/>
  <p:tag name="ANNOTATION_BORDER_WIDTH_3" val="3"/>
  <p:tag name="ANNOTATION_SLIDE_WIDTH_3" val="960"/>
  <p:tag name="ANNOTATION_SLIDE_HEIGHT_3" val="720"/>
  <p:tag name="ANNOTATION_COUNT" val="3"/>
  <p:tag name="ARTICULATE_USED_LAYOUT" val="2"/>
  <p:tag name="ARTICULATE_NAV_LEVEL" val="1"/>
  <p:tag name="ARTICULATE_SLIDE_PRESENTER_GUID" val="352f6db7-f6bc-4467-8536-21200950c71e"/>
  <p:tag name="ARTICULATE_SLIDE_PAUSE" val="1"/>
  <p:tag name="ARTICULATE_LOCK_SLIDE" val="0"/>
  <p:tag name="ARTICULATE_HIDE_SLIDE" val="0"/>
  <p:tag name="ARTICULATE_PLAYER_CONTROL_PREVIOUS" val="True"/>
  <p:tag name="ARTICULATE_PLAYER_CONTROL_NEXT" val="True"/>
  <p:tag name="ARTICULATE_PLAYER_CONTROL_NOTES" val="True"/>
</p:tagLst>
</file>

<file path=ppt/tags/tag49.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5.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50.xml><?xml version="1.0" encoding="utf-8"?>
<p:tagLst xmlns:a="http://schemas.openxmlformats.org/drawingml/2006/main" xmlns:r="http://schemas.openxmlformats.org/officeDocument/2006/relationships" xmlns:p="http://schemas.openxmlformats.org/presentationml/2006/main">
  <p:tag name="ANNOTATION_TYPE_5" val="0"/>
  <p:tag name="ANNOTATION_START_5" val="17.8"/>
  <p:tag name="ANNOTATION_TOP_5" val="515"/>
  <p:tag name="ANNOTATION_LEFT_5" val="183"/>
  <p:tag name="ANNOTATION_WIDTH_5" val="186"/>
  <p:tag name="ANNOTATION_HEIGHT_5" val="186"/>
  <p:tag name="ANNOTATION_ANIMATION_5" val="3"/>
  <p:tag name="ANNOTATION_ROTATION_5" val="0"/>
  <p:tag name="ANNOTATION_SUB_TYPE_5" val="2"/>
  <p:tag name="ANNOTATION_LOOP_COUNT_5" val="1"/>
  <p:tag name="ANNOTATION_BOX_RADIUS_5" val="0"/>
  <p:tag name="ANNOTATION_SCALE_5" val="100"/>
  <p:tag name="ANNOTATION_BORDER_ALPHA_5" val="100"/>
  <p:tag name="ANNOTATION_BORDER_COLOR_5" val="16777215"/>
  <p:tag name="ANNOTATION_FILL_COLOR_5" val="683492"/>
  <p:tag name="ANNOTATION_FILL_ALPHA_5" val="100"/>
  <p:tag name="ANNOTATION_BORDER_WIDTH_5" val="2"/>
  <p:tag name="ANNOTATION_SLIDE_WIDTH_5" val="960"/>
  <p:tag name="ANNOTATION_SLIDE_HEIGHT_5" val="720"/>
  <p:tag name="AUDIO_ID" val="275"/>
  <p:tag name="ARTICULATE_AUDIO_RECORDED" val="1"/>
  <p:tag name="ELAPSEDTIME" val="23.1"/>
  <p:tag name="ANNOTATION_TYPE_1" val="2"/>
  <p:tag name="ANNOTATION_START_1" val="4.9"/>
  <p:tag name="ANNOTATION_END_1" val="4.9"/>
  <p:tag name="ANNOTATION_TOP_1" val="-62"/>
  <p:tag name="ANNOTATION_LEFT_1" val="-62"/>
  <p:tag name="ANNOTATION_WIDTH_1" val="1085"/>
  <p:tag name="ANNOTATION_HEIGHT_1" val="845"/>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255"/>
  <p:tag name="ANNOTATION_FILL_COLOR_1" val="5921370"/>
  <p:tag name="ANNOTATION_FILL_ALPHA_1" val="50"/>
  <p:tag name="ANNOTATION_BORDER_WIDTH_1" val="3"/>
  <p:tag name="ANNOTATION_SLIDE_WIDTH_1" val="960"/>
  <p:tag name="ANNOTATION_SLIDE_HEIGHT_1" val="720"/>
  <p:tag name="ANNOTATION_TYPE_2" val="2"/>
  <p:tag name="ANNOTATION_START_2" val="4.9"/>
  <p:tag name="ANNOTATION_END_2" val="10.0"/>
  <p:tag name="ANNOTATION_TOP_2" val="431"/>
  <p:tag name="ANNOTATION_LEFT_2" val="583"/>
  <p:tag name="ANNOTATION_WIDTH_2" val="373"/>
  <p:tag name="ANNOTATION_HEIGHT_2" val="289"/>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255"/>
  <p:tag name="ANNOTATION_FILL_COLOR_2" val="5921370"/>
  <p:tag name="ANNOTATION_FILL_ALPHA_2" val="50"/>
  <p:tag name="ANNOTATION_BORDER_WIDTH_2" val="3"/>
  <p:tag name="ANNOTATION_SLIDE_WIDTH_2" val="960"/>
  <p:tag name="ANNOTATION_SLIDE_HEIGHT_2" val="720"/>
  <p:tag name="ANNOTATION_TYPE_3" val="0"/>
  <p:tag name="ANNOTATION_START_3" val="16.7"/>
  <p:tag name="ANNOTATION_END_3" val="21.2"/>
  <p:tag name="ANNOTATION_TOP_3" val="585"/>
  <p:tag name="ANNOTATION_LEFT_3" val="163"/>
  <p:tag name="ANNOTATION_WIDTH_3" val="186"/>
  <p:tag name="ANNOTATION_HEIGHT_3" val="186"/>
  <p:tag name="ANNOTATION_ANIMATION_3" val="3"/>
  <p:tag name="ANNOTATION_ROTATION_3" val="0"/>
  <p:tag name="ANNOTATION_SUB_TYPE_3" val="1"/>
  <p:tag name="ANNOTATION_LOOP_COUNT_3" val="1"/>
  <p:tag name="ANNOTATION_BOX_RADIUS_3" val="0"/>
  <p:tag name="ANNOTATION_SCALE_3" val="100"/>
  <p:tag name="ANNOTATION_BORDER_ALPHA_3" val="100"/>
  <p:tag name="ANNOTATION_BORDER_COLOR_3" val="855309"/>
  <p:tag name="ANNOTATION_FILL_COLOR_3" val="683492"/>
  <p:tag name="ANNOTATION_FILL_ALPHA_3" val="100"/>
  <p:tag name="ANNOTATION_BORDER_WIDTH_3" val="3"/>
  <p:tag name="ANNOTATION_SLIDE_WIDTH_3" val="960"/>
  <p:tag name="ANNOTATION_SLIDE_HEIGHT_3" val="720"/>
  <p:tag name="ANNOTATION_TYPE_4" val="0"/>
  <p:tag name="ANNOTATION_START_4" val="21.2"/>
  <p:tag name="ANNOTATION_TOP_4" val="544"/>
  <p:tag name="ANNOTATION_LEFT_4" val="158"/>
  <p:tag name="ANNOTATION_WIDTH_4" val="186"/>
  <p:tag name="ANNOTATION_HEIGHT_4" val="186"/>
  <p:tag name="ANNOTATION_ANIMATION_4" val="3"/>
  <p:tag name="ANNOTATION_ROTATION_4" val="0"/>
  <p:tag name="ANNOTATION_SUB_TYPE_4" val="1"/>
  <p:tag name="ANNOTATION_LOOP_COUNT_4" val="1"/>
  <p:tag name="ANNOTATION_BOX_RADIUS_4" val="0"/>
  <p:tag name="ANNOTATION_SCALE_4" val="100"/>
  <p:tag name="ANNOTATION_BORDER_ALPHA_4" val="100"/>
  <p:tag name="ANNOTATION_BORDER_COLOR_4" val="855309"/>
  <p:tag name="ANNOTATION_FILL_COLOR_4" val="683492"/>
  <p:tag name="ANNOTATION_FILL_ALPHA_4" val="100"/>
  <p:tag name="ANNOTATION_BORDER_WIDTH_4" val="3"/>
  <p:tag name="ANNOTATION_SLIDE_WIDTH_4" val="960"/>
  <p:tag name="ANNOTATION_SLIDE_HEIGHT_4" val="720"/>
  <p:tag name="ANNOTATION_COUNT" val="4"/>
  <p:tag name="ARTICULATE_USED_LAYOUT" val="2"/>
  <p:tag name="ARTICULATE_NAV_LEVEL" val="1"/>
  <p:tag name="ARTICULATE_SLIDE_PRESENTER_GUID" val="352f6db7-f6bc-4467-8536-21200950c71e"/>
  <p:tag name="ARTICULATE_SLIDE_PAUSE" val="1"/>
  <p:tag name="ARTICULATE_LOCK_SLIDE" val="0"/>
  <p:tag name="ARTICULATE_HIDE_SLIDE" val="0"/>
  <p:tag name="ARTICULATE_PLAYER_CONTROL_PREVIOUS" val="True"/>
  <p:tag name="ARTICULATE_PLAYER_CONTROL_NEXT" val="True"/>
  <p:tag name="ARTICULATE_PLAYER_CONTROL_NOTES" val="True"/>
</p:tagLst>
</file>

<file path=ppt/tags/tag51.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52.xml><?xml version="1.0" encoding="utf-8"?>
<p:tagLst xmlns:a="http://schemas.openxmlformats.org/drawingml/2006/main" xmlns:r="http://schemas.openxmlformats.org/officeDocument/2006/relationships" xmlns:p="http://schemas.openxmlformats.org/presentationml/2006/main">
  <p:tag name="ANNOTATION_TYPE_1" val="0"/>
  <p:tag name="ANNOTATION_START_1" val="1.7"/>
  <p:tag name="ANNOTATION_END_1" val="2.5"/>
  <p:tag name="ANNOTATION_TOP_1" val="449"/>
  <p:tag name="ANNOTATION_LEFT_1" val="400"/>
  <p:tag name="ANNOTATION_WIDTH_1" val="186"/>
  <p:tag name="ANNOTATION_HEIGHT_1" val="186"/>
  <p:tag name="ANNOTATION_ANIMATION_1" val="3"/>
  <p:tag name="ANNOTATION_ROTATION_1" val="0"/>
  <p:tag name="ANNOTATION_SUB_TYPE_1" val="2"/>
  <p:tag name="ANNOTATION_LOOP_COUNT_1" val="1"/>
  <p:tag name="ANNOTATION_BOX_RADIUS_1" val="0"/>
  <p:tag name="ANNOTATION_SCALE_1" val="100"/>
  <p:tag name="ANNOTATION_BORDER_ALPHA_1" val="100"/>
  <p:tag name="ANNOTATION_BORDER_COLOR_1" val="16777215"/>
  <p:tag name="ANNOTATION_FILL_COLOR_1" val="683492"/>
  <p:tag name="ANNOTATION_FILL_ALPHA_1" val="100"/>
  <p:tag name="ANNOTATION_BORDER_WIDTH_1" val="2"/>
  <p:tag name="ANNOTATION_SLIDE_WIDTH_1" val="960"/>
  <p:tag name="ANNOTATION_SLIDE_HEIGHT_1" val="720"/>
  <p:tag name="ANNOTATION_TYPE_2" val="0"/>
  <p:tag name="ANNOTATION_START_2" val="2.5"/>
  <p:tag name="ANNOTATION_END_2" val="3.5"/>
  <p:tag name="ANNOTATION_TOP_2" val="533"/>
  <p:tag name="ANNOTATION_LEFT_2" val="473"/>
  <p:tag name="ANNOTATION_WIDTH_2" val="186"/>
  <p:tag name="ANNOTATION_HEIGHT_2" val="186"/>
  <p:tag name="ANNOTATION_ANIMATION_2" val="3"/>
  <p:tag name="ANNOTATION_ROTATION_2" val="0"/>
  <p:tag name="ANNOTATION_SUB_TYPE_2" val="2"/>
  <p:tag name="ANNOTATION_LOOP_COUNT_2" val="1"/>
  <p:tag name="ANNOTATION_BOX_RADIUS_2" val="0"/>
  <p:tag name="ANNOTATION_SCALE_2" val="100"/>
  <p:tag name="ANNOTATION_BORDER_ALPHA_2" val="100"/>
  <p:tag name="ANNOTATION_BORDER_COLOR_2" val="16777215"/>
  <p:tag name="ANNOTATION_FILL_COLOR_2" val="683492"/>
  <p:tag name="ANNOTATION_FILL_ALPHA_2" val="100"/>
  <p:tag name="ANNOTATION_BORDER_WIDTH_2" val="2"/>
  <p:tag name="ANNOTATION_SLIDE_WIDTH_2" val="960"/>
  <p:tag name="ANNOTATION_SLIDE_HEIGHT_2" val="720"/>
  <p:tag name="ANNOTATION_TYPE_3" val="0"/>
  <p:tag name="ANNOTATION_START_3" val="3.5"/>
  <p:tag name="ANNOTATION_END_3" val="5.2"/>
  <p:tag name="ANNOTATION_TOP_3" val="597"/>
  <p:tag name="ANNOTATION_LEFT_3" val="576"/>
  <p:tag name="ANNOTATION_WIDTH_3" val="186"/>
  <p:tag name="ANNOTATION_HEIGHT_3" val="186"/>
  <p:tag name="ANNOTATION_ANIMATION_3" val="3"/>
  <p:tag name="ANNOTATION_ROTATION_3" val="0"/>
  <p:tag name="ANNOTATION_SUB_TYPE_3" val="2"/>
  <p:tag name="ANNOTATION_LOOP_COUNT_3" val="1"/>
  <p:tag name="ANNOTATION_BOX_RADIUS_3" val="0"/>
  <p:tag name="ANNOTATION_SCALE_3" val="100"/>
  <p:tag name="ANNOTATION_BORDER_ALPHA_3" val="100"/>
  <p:tag name="ANNOTATION_BORDER_COLOR_3" val="16777215"/>
  <p:tag name="ANNOTATION_FILL_COLOR_3" val="683492"/>
  <p:tag name="ANNOTATION_FILL_ALPHA_3" val="100"/>
  <p:tag name="ANNOTATION_BORDER_WIDTH_3" val="2"/>
  <p:tag name="ANNOTATION_SLIDE_WIDTH_3" val="960"/>
  <p:tag name="ANNOTATION_SLIDE_HEIGHT_3" val="720"/>
  <p:tag name="ANNOTATION_TYPE_4" val="0"/>
  <p:tag name="ANNOTATION_START_4" val="5.2"/>
  <p:tag name="ANNOTATION_END_4" val="8.2"/>
  <p:tag name="ANNOTATION_TOP_4" val="398"/>
  <p:tag name="ANNOTATION_LEFT_4" val="519"/>
  <p:tag name="ANNOTATION_WIDTH_4" val="186"/>
  <p:tag name="ANNOTATION_HEIGHT_4" val="186"/>
  <p:tag name="ANNOTATION_ANIMATION_4" val="3"/>
  <p:tag name="ANNOTATION_ROTATION_4" val="0"/>
  <p:tag name="ANNOTATION_SUB_TYPE_4" val="2"/>
  <p:tag name="ANNOTATION_LOOP_COUNT_4" val="1"/>
  <p:tag name="ANNOTATION_BOX_RADIUS_4" val="0"/>
  <p:tag name="ANNOTATION_SCALE_4" val="100"/>
  <p:tag name="ANNOTATION_BORDER_ALPHA_4" val="100"/>
  <p:tag name="ANNOTATION_BORDER_COLOR_4" val="16777215"/>
  <p:tag name="ANNOTATION_FILL_COLOR_4" val="683492"/>
  <p:tag name="ANNOTATION_FILL_ALPHA_4" val="100"/>
  <p:tag name="ANNOTATION_BORDER_WIDTH_4" val="2"/>
  <p:tag name="ANNOTATION_SLIDE_WIDTH_4" val="960"/>
  <p:tag name="ANNOTATION_SLIDE_HEIGHT_4" val="720"/>
  <p:tag name="ANNOTATION_TYPE_5" val="2"/>
  <p:tag name="ANNOTATION_START_5" val="11.3"/>
  <p:tag name="ANNOTATION_END_5" val="11.3"/>
  <p:tag name="ANNOTATION_TOP_5" val="-62"/>
  <p:tag name="ANNOTATION_LEFT_5" val="-62"/>
  <p:tag name="ANNOTATION_WIDTH_5" val="1085"/>
  <p:tag name="ANNOTATION_HEIGHT_5" val="845"/>
  <p:tag name="ANNOTATION_ANIMATION_5" val="4"/>
  <p:tag name="ANNOTATION_ROTATION_5" val="0"/>
  <p:tag name="ANNOTATION_SUB_TYPE_5" val="11"/>
  <p:tag name="ANNOTATION_LOOP_COUNT_5" val="1"/>
  <p:tag name="ANNOTATION_BOX_RADIUS_5" val="0"/>
  <p:tag name="ANNOTATION_SCALE_5" val="0"/>
  <p:tag name="ANNOTATION_BORDER_ALPHA_5" val="100"/>
  <p:tag name="ANNOTATION_BORDER_COLOR_5" val="255"/>
  <p:tag name="ANNOTATION_FILL_COLOR_5" val="855309"/>
  <p:tag name="ANNOTATION_FILL_ALPHA_5" val="50"/>
  <p:tag name="ANNOTATION_BORDER_WIDTH_5" val="2"/>
  <p:tag name="ANNOTATION_SLIDE_WIDTH_5" val="960"/>
  <p:tag name="ANNOTATION_SLIDE_HEIGHT_5" val="720"/>
  <p:tag name="ANNOTATION_TYPE_6" val="2"/>
  <p:tag name="ANNOTATION_START_6" val="11.3"/>
  <p:tag name="ANNOTATION_END_6" val="15.0"/>
  <p:tag name="ANNOTATION_TOP_6" val="85"/>
  <p:tag name="ANNOTATION_LEFT_6" val="533"/>
  <p:tag name="ANNOTATION_WIDTH_6" val="422"/>
  <p:tag name="ANNOTATION_HEIGHT_6" val="301"/>
  <p:tag name="ANNOTATION_ANIMATION_6" val="4"/>
  <p:tag name="ANNOTATION_ROTATION_6" val="0"/>
  <p:tag name="ANNOTATION_SUB_TYPE_6" val="11"/>
  <p:tag name="ANNOTATION_LOOP_COUNT_6" val="1"/>
  <p:tag name="ANNOTATION_BOX_RADIUS_6" val="5"/>
  <p:tag name="ANNOTATION_SCALE_6" val="0"/>
  <p:tag name="ANNOTATION_BORDER_ALPHA_6" val="100"/>
  <p:tag name="ANNOTATION_BORDER_COLOR_6" val="255"/>
  <p:tag name="ANNOTATION_FILL_COLOR_6" val="855309"/>
  <p:tag name="ANNOTATION_FILL_ALPHA_6" val="50"/>
  <p:tag name="ANNOTATION_BORDER_WIDTH_6" val="2"/>
  <p:tag name="ANNOTATION_SLIDE_WIDTH_6" val="960"/>
  <p:tag name="ANNOTATION_SLIDE_HEIGHT_6" val="720"/>
  <p:tag name="AUDIO_ID" val="276"/>
  <p:tag name="ARTICULATE_AUDIO_RECORDED" val="1"/>
  <p:tag name="ELAPSEDTIME" val="6"/>
  <p:tag name="ANNOTATION_COUNT" val="0"/>
  <p:tag name="ARTICULATE_USED_LAYOUT" val="2"/>
  <p:tag name="ARTICULATE_NAV_LEVEL" val="1"/>
  <p:tag name="ARTICULATE_SLIDE_PRESENTER_GUID" val="352f6db7-f6bc-4467-8536-21200950c71e"/>
  <p:tag name="ARTICULATE_SLIDE_PAUSE" val="1"/>
  <p:tag name="ARTICULATE_LOCK_SLIDE" val="0"/>
  <p:tag name="ARTICULATE_HIDE_SLIDE" val="0"/>
  <p:tag name="ARTICULATE_PLAYER_CONTROL_PREVIOUS" val="True"/>
  <p:tag name="ARTICULATE_PLAYER_CONTROL_NEXT" val="True"/>
  <p:tag name="ARTICULATE_PLAYER_CONTROL_NOTES" val="True"/>
</p:tagLst>
</file>

<file path=ppt/tags/tag53.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54.xml><?xml version="1.0" encoding="utf-8"?>
<p:tagLst xmlns:a="http://schemas.openxmlformats.org/drawingml/2006/main" xmlns:r="http://schemas.openxmlformats.org/officeDocument/2006/relationships" xmlns:p="http://schemas.openxmlformats.org/presentationml/2006/main">
  <p:tag name="AUDIO_ID" val="266"/>
  <p:tag name="ARTICULATE_AUDIO_RECORDED" val="1"/>
  <p:tag name="ELAPSEDTIME" val="14"/>
  <p:tag name="ANNOTATION_COUNT" val="0"/>
  <p:tag name="ARTICULATE_USED_LAYOUT" val="2"/>
  <p:tag name="ARTICULATE_NAV_LEVEL" val="1"/>
  <p:tag name="ARTICULATE_SLIDE_PRESENTER_GUID" val="352f6db7-f6bc-4467-8536-21200950c71e"/>
  <p:tag name="ARTICULATE_SLIDE_PAUSE" val="1"/>
  <p:tag name="ARTICULATE_LOCK_SLIDE" val="0"/>
  <p:tag name="ARTICULATE_HIDE_SLIDE" val="0"/>
  <p:tag name="ARTICULATE_PLAYER_CONTROL_PREVIOUS" val="True"/>
  <p:tag name="ARTICULATE_PLAYER_CONTROL_NEXT" val="False"/>
  <p:tag name="ARTICULATE_PLAYER_CONTROL_NOTES" val="True"/>
</p:tagLst>
</file>

<file path=ppt/tags/tag55.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6.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7.xml><?xml version="1.0" encoding="utf-8"?>
<p:tagLst xmlns:a="http://schemas.openxmlformats.org/drawingml/2006/main" xmlns:r="http://schemas.openxmlformats.org/officeDocument/2006/relationships" xmlns:p="http://schemas.openxmlformats.org/presentationml/2006/main">
  <p:tag name="AUDIO_ID" val="258"/>
  <p:tag name="ARTICULATE_AUDIO_RECORDED" val="1"/>
  <p:tag name="ELAPSEDTIME" val="32.8"/>
  <p:tag name="ANNOTATION_TYPE_1" val="2"/>
  <p:tag name="ANNOTATION_START_1" val="3.4"/>
  <p:tag name="ANNOTATION_END_1" val="3.4"/>
  <p:tag name="ANNOTATION_TOP_1" val="-62"/>
  <p:tag name="ANNOTATION_LEFT_1" val="-62"/>
  <p:tag name="ANNOTATION_WIDTH_1" val="1085"/>
  <p:tag name="ANNOTATION_HEIGHT_1" val="845"/>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255"/>
  <p:tag name="ANNOTATION_FILL_COLOR_1" val="5921370"/>
  <p:tag name="ANNOTATION_FILL_ALPHA_1" val="50"/>
  <p:tag name="ANNOTATION_BORDER_WIDTH_1" val="3"/>
  <p:tag name="ANNOTATION_SLIDE_WIDTH_1" val="960"/>
  <p:tag name="ANNOTATION_SLIDE_HEIGHT_1" val="720"/>
  <p:tag name="ANNOTATION_TYPE_2" val="2"/>
  <p:tag name="ANNOTATION_START_2" val="3.4"/>
  <p:tag name="ANNOTATION_END_2" val="10.0"/>
  <p:tag name="ANNOTATION_TOP_2" val="128"/>
  <p:tag name="ANNOTATION_LEFT_2" val="113"/>
  <p:tag name="ANNOTATION_WIDTH_2" val="295"/>
  <p:tag name="ANNOTATION_HEIGHT_2" val="142"/>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255"/>
  <p:tag name="ANNOTATION_FILL_COLOR_2" val="5921370"/>
  <p:tag name="ANNOTATION_FILL_ALPHA_2" val="50"/>
  <p:tag name="ANNOTATION_BORDER_WIDTH_2" val="3"/>
  <p:tag name="ANNOTATION_SLIDE_WIDTH_2" val="960"/>
  <p:tag name="ANNOTATION_SLIDE_HEIGHT_2" val="720"/>
  <p:tag name="ANNOTATION_TYPE_3" val="2"/>
  <p:tag name="ANNOTATION_START_3" val="10.0"/>
  <p:tag name="ANNOTATION_END_3" val="10.0"/>
  <p:tag name="ANNOTATION_TOP_3" val="-62"/>
  <p:tag name="ANNOTATION_LEFT_3" val="-62"/>
  <p:tag name="ANNOTATION_WIDTH_3" val="1085"/>
  <p:tag name="ANNOTATION_HEIGHT_3" val="845"/>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255"/>
  <p:tag name="ANNOTATION_FILL_COLOR_3" val="5921370"/>
  <p:tag name="ANNOTATION_FILL_ALPHA_3" val="50"/>
  <p:tag name="ANNOTATION_BORDER_WIDTH_3" val="3"/>
  <p:tag name="ANNOTATION_SLIDE_WIDTH_3" val="960"/>
  <p:tag name="ANNOTATION_SLIDE_HEIGHT_3" val="720"/>
  <p:tag name="ANNOTATION_TYPE_4" val="2"/>
  <p:tag name="ANNOTATION_START_4" val="10.0"/>
  <p:tag name="ANNOTATION_END_4" val="19.6"/>
  <p:tag name="ANNOTATION_TOP_4" val="270"/>
  <p:tag name="ANNOTATION_LEFT_4" val="115"/>
  <p:tag name="ANNOTATION_WIDTH_4" val="803"/>
  <p:tag name="ANNOTATION_HEIGHT_4" val="185"/>
  <p:tag name="ANNOTATION_ANIMATION_4" val="4"/>
  <p:tag name="ANNOTATION_ROTATION_4" val="0"/>
  <p:tag name="ANNOTATION_SUB_TYPE_4" val="11"/>
  <p:tag name="ANNOTATION_LOOP_COUNT_4" val="1"/>
  <p:tag name="ANNOTATION_BOX_RADIUS_4" val="5"/>
  <p:tag name="ANNOTATION_SCALE_4" val="0"/>
  <p:tag name="ANNOTATION_BORDER_ALPHA_4" val="100"/>
  <p:tag name="ANNOTATION_BORDER_COLOR_4" val="255"/>
  <p:tag name="ANNOTATION_FILL_COLOR_4" val="5921370"/>
  <p:tag name="ANNOTATION_FILL_ALPHA_4" val="50"/>
  <p:tag name="ANNOTATION_BORDER_WIDTH_4" val="3"/>
  <p:tag name="ANNOTATION_SLIDE_WIDTH_4" val="960"/>
  <p:tag name="ANNOTATION_SLIDE_HEIGHT_4" val="720"/>
  <p:tag name="ANNOTATION_TYPE_5" val="2"/>
  <p:tag name="ANNOTATION_START_5" val="19.6"/>
  <p:tag name="ANNOTATION_END_5" val="19.6"/>
  <p:tag name="ANNOTATION_TOP_5" val="-62"/>
  <p:tag name="ANNOTATION_LEFT_5" val="-62"/>
  <p:tag name="ANNOTATION_WIDTH_5" val="1085"/>
  <p:tag name="ANNOTATION_HEIGHT_5" val="845"/>
  <p:tag name="ANNOTATION_ANIMATION_5" val="4"/>
  <p:tag name="ANNOTATION_ROTATION_5" val="0"/>
  <p:tag name="ANNOTATION_SUB_TYPE_5" val="11"/>
  <p:tag name="ANNOTATION_LOOP_COUNT_5" val="1"/>
  <p:tag name="ANNOTATION_BOX_RADIUS_5" val="0"/>
  <p:tag name="ANNOTATION_SCALE_5" val="0"/>
  <p:tag name="ANNOTATION_BORDER_ALPHA_5" val="100"/>
  <p:tag name="ANNOTATION_BORDER_COLOR_5" val="255"/>
  <p:tag name="ANNOTATION_FILL_COLOR_5" val="5921370"/>
  <p:tag name="ANNOTATION_FILL_ALPHA_5" val="50"/>
  <p:tag name="ANNOTATION_BORDER_WIDTH_5" val="3"/>
  <p:tag name="ANNOTATION_SLIDE_WIDTH_5" val="960"/>
  <p:tag name="ANNOTATION_SLIDE_HEIGHT_5" val="720"/>
  <p:tag name="ANNOTATION_TYPE_6" val="2"/>
  <p:tag name="ANNOTATION_START_6" val="19.6"/>
  <p:tag name="ANNOTATION_TOP_6" val="453"/>
  <p:tag name="ANNOTATION_LEFT_6" val="116"/>
  <p:tag name="ANNOTATION_WIDTH_6" val="804"/>
  <p:tag name="ANNOTATION_HEIGHT_6" val="151"/>
  <p:tag name="ANNOTATION_ANIMATION_6" val="4"/>
  <p:tag name="ANNOTATION_ROTATION_6" val="0"/>
  <p:tag name="ANNOTATION_SUB_TYPE_6" val="11"/>
  <p:tag name="ANNOTATION_LOOP_COUNT_6" val="1"/>
  <p:tag name="ANNOTATION_BOX_RADIUS_6" val="5"/>
  <p:tag name="ANNOTATION_SCALE_6" val="0"/>
  <p:tag name="ANNOTATION_BORDER_ALPHA_6" val="100"/>
  <p:tag name="ANNOTATION_BORDER_COLOR_6" val="255"/>
  <p:tag name="ANNOTATION_FILL_COLOR_6" val="5921370"/>
  <p:tag name="ANNOTATION_FILL_ALPHA_6" val="50"/>
  <p:tag name="ANNOTATION_BORDER_WIDTH_6" val="3"/>
  <p:tag name="ANNOTATION_SLIDE_WIDTH_6" val="960"/>
  <p:tag name="ANNOTATION_SLIDE_HEIGHT_6" val="720"/>
  <p:tag name="ANNOTATION_COUNT" val="6"/>
  <p:tag name="ARTICULATE_USED_LAYOUT" val="2"/>
  <p:tag name="ARTICULATE_NAV_LEVEL" val="1"/>
  <p:tag name="ARTICULATE_SLIDE_PRESENTER_GUID" val="352f6db7-f6bc-4467-8536-21200950c71e"/>
  <p:tag name="ARTICULATE_SLIDE_PAUSE" val="1"/>
  <p:tag name="ARTICULATE_LOCK_SLIDE" val="0"/>
  <p:tag name="ARTICULATE_HIDE_SLIDE" val="0"/>
  <p:tag name="ARTICULATE_PLAYER_CONTROL_PREVIOUS" val="True"/>
  <p:tag name="ARTICULATE_PLAYER_CONTROL_NEXT" val="True"/>
  <p:tag name="ARTICULATE_PLAYER_CONTROL_NOTES" val="True"/>
</p:tagLst>
</file>

<file path=ppt/tags/tag8.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9.xml><?xml version="1.0" encoding="utf-8"?>
<p:tagLst xmlns:a="http://schemas.openxmlformats.org/drawingml/2006/main" xmlns:r="http://schemas.openxmlformats.org/officeDocument/2006/relationships" xmlns:p="http://schemas.openxmlformats.org/presentationml/2006/main">
  <p:tag name="ANNOTATION_TYPE_5" val="2"/>
  <p:tag name="ANNOTATION_START_5" val="26.4"/>
  <p:tag name="ANNOTATION_TOP_5" val="219"/>
  <p:tag name="ANNOTATION_LEFT_5" val="120"/>
  <p:tag name="ANNOTATION_WIDTH_5" val="832"/>
  <p:tag name="ANNOTATION_HEIGHT_5" val="460"/>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255"/>
  <p:tag name="ANNOTATION_FILL_COLOR_5" val="65535"/>
  <p:tag name="ANNOTATION_FILL_ALPHA_5" val="50"/>
  <p:tag name="ANNOTATION_BORDER_WIDTH_5" val="2"/>
  <p:tag name="ANNOTATION_SLIDE_WIDTH_5" val="960"/>
  <p:tag name="ANNOTATION_SLIDE_HEIGHT_5" val="720"/>
  <p:tag name="AUDIO_ID" val="260"/>
  <p:tag name="ARTICULATE_AUDIO_RECORDED" val="1"/>
  <p:tag name="ELAPSEDTIME" val="28.7"/>
  <p:tag name="ANNOTATION_TYPE_1" val="2"/>
  <p:tag name="ANNOTATION_START_1" val="5.3"/>
  <p:tag name="ANNOTATION_END_1" val="5.3"/>
  <p:tag name="ANNOTATION_TOP_1" val="-62"/>
  <p:tag name="ANNOTATION_LEFT_1" val="-62"/>
  <p:tag name="ANNOTATION_WIDTH_1" val="1085"/>
  <p:tag name="ANNOTATION_HEIGHT_1" val="845"/>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255"/>
  <p:tag name="ANNOTATION_FILL_COLOR_1" val="5921370"/>
  <p:tag name="ANNOTATION_FILL_ALPHA_1" val="50"/>
  <p:tag name="ANNOTATION_BORDER_WIDTH_1" val="3"/>
  <p:tag name="ANNOTATION_SLIDE_WIDTH_1" val="960"/>
  <p:tag name="ANNOTATION_SLIDE_HEIGHT_1" val="720"/>
  <p:tag name="ANNOTATION_TYPE_2" val="2"/>
  <p:tag name="ANNOTATION_START_2" val="5.3"/>
  <p:tag name="ANNOTATION_END_2" val="22.6"/>
  <p:tag name="ANNOTATION_TOP_2" val="133"/>
  <p:tag name="ANNOTATION_LEFT_2" val="123"/>
  <p:tag name="ANNOTATION_WIDTH_2" val="839"/>
  <p:tag name="ANNOTATION_HEIGHT_2" val="118"/>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255"/>
  <p:tag name="ANNOTATION_FILL_COLOR_2" val="5921370"/>
  <p:tag name="ANNOTATION_FILL_ALPHA_2" val="50"/>
  <p:tag name="ANNOTATION_BORDER_WIDTH_2" val="3"/>
  <p:tag name="ANNOTATION_SLIDE_WIDTH_2" val="960"/>
  <p:tag name="ANNOTATION_SLIDE_HEIGHT_2" val="720"/>
  <p:tag name="ANNOTATION_TYPE_3" val="2"/>
  <p:tag name="ANNOTATION_START_3" val="22.6"/>
  <p:tag name="ANNOTATION_END_3" val="22.6"/>
  <p:tag name="ANNOTATION_TOP_3" val="-62"/>
  <p:tag name="ANNOTATION_LEFT_3" val="-62"/>
  <p:tag name="ANNOTATION_WIDTH_3" val="1085"/>
  <p:tag name="ANNOTATION_HEIGHT_3" val="845"/>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255"/>
  <p:tag name="ANNOTATION_FILL_COLOR_3" val="5921370"/>
  <p:tag name="ANNOTATION_FILL_ALPHA_3" val="50"/>
  <p:tag name="ANNOTATION_BORDER_WIDTH_3" val="3"/>
  <p:tag name="ANNOTATION_SLIDE_WIDTH_3" val="960"/>
  <p:tag name="ANNOTATION_SLIDE_HEIGHT_3" val="720"/>
  <p:tag name="ANNOTATION_TYPE_4" val="2"/>
  <p:tag name="ANNOTATION_START_4" val="22.6"/>
  <p:tag name="ANNOTATION_TOP_4" val="249"/>
  <p:tag name="ANNOTATION_LEFT_4" val="124"/>
  <p:tag name="ANNOTATION_WIDTH_4" val="836"/>
  <p:tag name="ANNOTATION_HEIGHT_4" val="453"/>
  <p:tag name="ANNOTATION_ANIMATION_4" val="4"/>
  <p:tag name="ANNOTATION_ROTATION_4" val="0"/>
  <p:tag name="ANNOTATION_SUB_TYPE_4" val="11"/>
  <p:tag name="ANNOTATION_LOOP_COUNT_4" val="1"/>
  <p:tag name="ANNOTATION_BOX_RADIUS_4" val="5"/>
  <p:tag name="ANNOTATION_SCALE_4" val="0"/>
  <p:tag name="ANNOTATION_BORDER_ALPHA_4" val="100"/>
  <p:tag name="ANNOTATION_BORDER_COLOR_4" val="255"/>
  <p:tag name="ANNOTATION_FILL_COLOR_4" val="5921370"/>
  <p:tag name="ANNOTATION_FILL_ALPHA_4" val="50"/>
  <p:tag name="ANNOTATION_BORDER_WIDTH_4" val="3"/>
  <p:tag name="ANNOTATION_SLIDE_WIDTH_4" val="960"/>
  <p:tag name="ANNOTATION_SLIDE_HEIGHT_4" val="720"/>
  <p:tag name="ANNOTATION_COUNT" val="4"/>
  <p:tag name="ARTICULATE_USED_LAYOUT" val="2"/>
  <p:tag name="ARTICULATE_NAV_LEVEL" val="1"/>
  <p:tag name="ARTICULATE_SLIDE_PRESENTER_GUID" val="352f6db7-f6bc-4467-8536-21200950c71e"/>
  <p:tag name="ARTICULATE_SLIDE_PAUSE" val="1"/>
  <p:tag name="ARTICULATE_LOCK_SLIDE" val="0"/>
  <p:tag name="ARTICULATE_HIDE_SLIDE" val="0"/>
  <p:tag name="ARTICULATE_PLAYER_CONTROL_PREVIOUS" val="True"/>
  <p:tag name="ARTICULATE_PLAYER_CONTROL_NEXT" val="True"/>
  <p:tag name="ARTICULATE_PLAYER_CONTROL_NOTES" val="True"/>
</p:tagLst>
</file>

<file path=ppt/theme/theme1.xml><?xml version="1.0" encoding="utf-8"?>
<a:theme xmlns:a="http://schemas.openxmlformats.org/drawingml/2006/main" name="GOES-R Generic Theme">
  <a:themeElements>
    <a:clrScheme name="GOES-R">
      <a:dk1>
        <a:sysClr val="windowText" lastClr="000000"/>
      </a:dk1>
      <a:lt1>
        <a:sysClr val="window" lastClr="FFFFFF"/>
      </a:lt1>
      <a:dk2>
        <a:srgbClr val="808080"/>
      </a:dk2>
      <a:lt2>
        <a:srgbClr val="EBE6E1"/>
      </a:lt2>
      <a:accent1>
        <a:srgbClr val="23408F"/>
      </a:accent1>
      <a:accent2>
        <a:srgbClr val="B7D44D"/>
      </a:accent2>
      <a:accent3>
        <a:srgbClr val="DDB359"/>
      </a:accent3>
      <a:accent4>
        <a:srgbClr val="00AEEF"/>
      </a:accent4>
      <a:accent5>
        <a:srgbClr val="6E4A90"/>
      </a:accent5>
      <a:accent6>
        <a:srgbClr val="FA7841"/>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GOES-R Introduction Theme">
  <a:themeElements>
    <a:clrScheme name="GOES-R">
      <a:dk1>
        <a:sysClr val="windowText" lastClr="000000"/>
      </a:dk1>
      <a:lt1>
        <a:sysClr val="window" lastClr="FFFFFF"/>
      </a:lt1>
      <a:dk2>
        <a:srgbClr val="808080"/>
      </a:dk2>
      <a:lt2>
        <a:srgbClr val="EBE6E1"/>
      </a:lt2>
      <a:accent1>
        <a:srgbClr val="23408F"/>
      </a:accent1>
      <a:accent2>
        <a:srgbClr val="B7D44D"/>
      </a:accent2>
      <a:accent3>
        <a:srgbClr val="DDB359"/>
      </a:accent3>
      <a:accent4>
        <a:srgbClr val="00AEEF"/>
      </a:accent4>
      <a:accent5>
        <a:srgbClr val="6E4A90"/>
      </a:accent5>
      <a:accent6>
        <a:srgbClr val="FA7841"/>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GOES-R GLM Theme">
  <a:themeElements>
    <a:clrScheme name="GOES-R">
      <a:dk1>
        <a:sysClr val="windowText" lastClr="000000"/>
      </a:dk1>
      <a:lt1>
        <a:sysClr val="window" lastClr="FFFFFF"/>
      </a:lt1>
      <a:dk2>
        <a:srgbClr val="808080"/>
      </a:dk2>
      <a:lt2>
        <a:srgbClr val="EBE6E1"/>
      </a:lt2>
      <a:accent1>
        <a:srgbClr val="23408F"/>
      </a:accent1>
      <a:accent2>
        <a:srgbClr val="B7D44D"/>
      </a:accent2>
      <a:accent3>
        <a:srgbClr val="DDB359"/>
      </a:accent3>
      <a:accent4>
        <a:srgbClr val="00AEEF"/>
      </a:accent4>
      <a:accent5>
        <a:srgbClr val="6E4A90"/>
      </a:accent5>
      <a:accent6>
        <a:srgbClr val="FA7841"/>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GOES-R Mesoscale Theme">
  <a:themeElements>
    <a:clrScheme name="GOES-R">
      <a:dk1>
        <a:sysClr val="windowText" lastClr="000000"/>
      </a:dk1>
      <a:lt1>
        <a:sysClr val="window" lastClr="FFFFFF"/>
      </a:lt1>
      <a:dk2>
        <a:srgbClr val="808080"/>
      </a:dk2>
      <a:lt2>
        <a:srgbClr val="EBE6E1"/>
      </a:lt2>
      <a:accent1>
        <a:srgbClr val="23408F"/>
      </a:accent1>
      <a:accent2>
        <a:srgbClr val="B7D44D"/>
      </a:accent2>
      <a:accent3>
        <a:srgbClr val="DDB359"/>
      </a:accent3>
      <a:accent4>
        <a:srgbClr val="00AEEF"/>
      </a:accent4>
      <a:accent5>
        <a:srgbClr val="6E4A90"/>
      </a:accent5>
      <a:accent6>
        <a:srgbClr val="FA7841"/>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GOES-R Synoptic Theme">
  <a:themeElements>
    <a:clrScheme name="GOES-R">
      <a:dk1>
        <a:sysClr val="windowText" lastClr="000000"/>
      </a:dk1>
      <a:lt1>
        <a:sysClr val="window" lastClr="FFFFFF"/>
      </a:lt1>
      <a:dk2>
        <a:srgbClr val="808080"/>
      </a:dk2>
      <a:lt2>
        <a:srgbClr val="EBE6E1"/>
      </a:lt2>
      <a:accent1>
        <a:srgbClr val="23408F"/>
      </a:accent1>
      <a:accent2>
        <a:srgbClr val="B7D44D"/>
      </a:accent2>
      <a:accent3>
        <a:srgbClr val="DDB359"/>
      </a:accent3>
      <a:accent4>
        <a:srgbClr val="00AEEF"/>
      </a:accent4>
      <a:accent5>
        <a:srgbClr val="6E4A90"/>
      </a:accent5>
      <a:accent6>
        <a:srgbClr val="FA7841"/>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GOES-R NWP Theme">
  <a:themeElements>
    <a:clrScheme name="GOES-R">
      <a:dk1>
        <a:sysClr val="windowText" lastClr="000000"/>
      </a:dk1>
      <a:lt1>
        <a:sysClr val="window" lastClr="FFFFFF"/>
      </a:lt1>
      <a:dk2>
        <a:srgbClr val="808080"/>
      </a:dk2>
      <a:lt2>
        <a:srgbClr val="EBE6E1"/>
      </a:lt2>
      <a:accent1>
        <a:srgbClr val="23408F"/>
      </a:accent1>
      <a:accent2>
        <a:srgbClr val="B7D44D"/>
      </a:accent2>
      <a:accent3>
        <a:srgbClr val="DDB359"/>
      </a:accent3>
      <a:accent4>
        <a:srgbClr val="00AEEF"/>
      </a:accent4>
      <a:accent5>
        <a:srgbClr val="6E4A90"/>
      </a:accent5>
      <a:accent6>
        <a:srgbClr val="FA7841"/>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12608</TotalTime>
  <Words>3117</Words>
  <Application>Microsoft Office PowerPoint</Application>
  <PresentationFormat>On-screen Show (4:3)</PresentationFormat>
  <Paragraphs>232</Paragraphs>
  <Slides>24</Slides>
  <Notes>24</Notes>
  <HiddenSlides>0</HiddenSlides>
  <MMClips>0</MMClips>
  <ScaleCrop>false</ScaleCrop>
  <HeadingPairs>
    <vt:vector size="6" baseType="variant">
      <vt:variant>
        <vt:lpstr>Fonts Used</vt:lpstr>
      </vt:variant>
      <vt:variant>
        <vt:i4>8</vt:i4>
      </vt:variant>
      <vt:variant>
        <vt:lpstr>Theme</vt:lpstr>
      </vt:variant>
      <vt:variant>
        <vt:i4>6</vt:i4>
      </vt:variant>
      <vt:variant>
        <vt:lpstr>Slide Titles</vt:lpstr>
      </vt:variant>
      <vt:variant>
        <vt:i4>24</vt:i4>
      </vt:variant>
    </vt:vector>
  </HeadingPairs>
  <TitlesOfParts>
    <vt:vector size="38" baseType="lpstr">
      <vt:lpstr>Arial</vt:lpstr>
      <vt:lpstr>Arial Black</vt:lpstr>
      <vt:lpstr>Arial Narrow</vt:lpstr>
      <vt:lpstr>Calibri</vt:lpstr>
      <vt:lpstr>Franklin Gothic Medium</vt:lpstr>
      <vt:lpstr>Symbol</vt:lpstr>
      <vt:lpstr>Tahoma</vt:lpstr>
      <vt:lpstr>Times New Roman</vt:lpstr>
      <vt:lpstr>GOES-R Generic Theme</vt:lpstr>
      <vt:lpstr>GOES-R Introduction Theme</vt:lpstr>
      <vt:lpstr>GOES-R GLM Theme</vt:lpstr>
      <vt:lpstr>GOES-R Mesoscale Theme</vt:lpstr>
      <vt:lpstr>GOES-R Synoptic Theme</vt:lpstr>
      <vt:lpstr>GOES-R NWP Theme</vt:lpstr>
      <vt:lpstr>GOES-R Fire Characterization, Land Surface Temperature and Snow</vt:lpstr>
      <vt:lpstr>PowerPoint Presentation</vt:lpstr>
      <vt:lpstr>Fire AWIPS Products in this training</vt:lpstr>
      <vt:lpstr>How Does Fire Detection and Characterization Work?</vt:lpstr>
      <vt:lpstr>FDCA with the ABI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3.9 mm channel is very sensitive!</vt:lpstr>
      <vt:lpstr>1-minute data monitors the quick changes in fires that occur</vt:lpstr>
      <vt:lpstr>Other ways to detect fires</vt:lpstr>
      <vt:lpstr>Land Surface Characteristics / Snow in this training</vt:lpstr>
      <vt:lpstr>Land Surface Temperature</vt:lpstr>
      <vt:lpstr>Zenith Angle Differences</vt:lpstr>
      <vt:lpstr>Land Surface Temperature</vt:lpstr>
      <vt:lpstr>Snow Cover</vt:lpstr>
      <vt:lpstr>What does the Snow Cover look like?</vt:lpstr>
      <vt:lpstr>Internet Resources</vt:lpstr>
    </vt:vector>
  </TitlesOfParts>
  <Company>UW Space Sciences and Engineering Center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Jordan Gerth</dc:creator>
  <cp:lastModifiedBy>Scott Lindstrom</cp:lastModifiedBy>
  <cp:revision>186</cp:revision>
  <dcterms:created xsi:type="dcterms:W3CDTF">2016-02-16T18:47:34Z</dcterms:created>
  <dcterms:modified xsi:type="dcterms:W3CDTF">2018-11-30T20:46:51Z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Path">
    <vt:lpwstr>GOES-R_Fire</vt:lpwstr>
  </property>
  <property fmtid="{D5CDD505-2E9C-101B-9397-08002B2CF9AE}" pid="3" name="ArticulateProjectVersion">
    <vt:lpwstr>7</vt:lpwstr>
  </property>
  <property fmtid="{D5CDD505-2E9C-101B-9397-08002B2CF9AE}" pid="4" name="ArticulateUseProject">
    <vt:lpwstr>1</vt:lpwstr>
  </property>
  <property fmtid="{D5CDD505-2E9C-101B-9397-08002B2CF9AE}" pid="5" name="ArticulateGUID">
    <vt:lpwstr>DD4DA4A5-13D9-4BFA-9373-329CC23E15D4</vt:lpwstr>
  </property>
  <property fmtid="{D5CDD505-2E9C-101B-9397-08002B2CF9AE}" pid="6" name="ArticulateProjectFull">
    <vt:lpwstr>C:\Users\scottl\VISIT\SatFoundationCourse\Fires\GOES-R_Fire_v2.ppta</vt:lpwstr>
  </property>
</Properties>
</file>