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 id="2147483686"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Arimo" panose="020B0604020202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andara" panose="020E0502030303020204" pitchFamily="34" charset="0"/>
      <p:regular r:id="rId42"/>
      <p:bold r:id="rId43"/>
      <p:italic r:id="rId44"/>
      <p:boldItalic r:id="rId45"/>
    </p:embeddedFont>
    <p:embeddedFont>
      <p:font typeface="Gill Sans" panose="020B0502020104020203" pitchFamily="34" charset="-79"/>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33E3D9-2F67-4E84-83F5-E498896B1614}">
  <a:tblStyle styleId="{EC33E3D9-2F67-4E84-83F5-E498896B161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94628"/>
  </p:normalViewPr>
  <p:slideViewPr>
    <p:cSldViewPr snapToGrid="0">
      <p:cViewPr varScale="1">
        <p:scale>
          <a:sx n="157" d="100"/>
          <a:sy n="157" d="100"/>
        </p:scale>
        <p:origin x="160"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9d1c71f966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9d1c71f96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bafa6f8cea_0_10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g2bafa6f8cea_0_109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afa6f8cea_0_1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g2bafa6f8cea_0_110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bafa6f8cea_0_1154: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r>
              <a:rPr lang="en" sz="1400"/>
              <a:t>An example of LEO satellites in action - Disaster management</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 LEO Satellites not only allow us to predict and observe the immediate impacts, but they also enable us to understand and manage the longer-term impacts.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 sz="1400"/>
              <a:t>- These images were captured using the Visible Infrared Imaging Radiometer Suite (VIIRS) instrument, which generates many critical environmental products pertaining to snow and ice cover, clouds, fog, aerosols, fire, smoke plumes, dust, vegetation health, phytoplankton abundance and chlorophyll.</a:t>
            </a:r>
            <a:endParaRPr sz="1400"/>
          </a:p>
          <a:p>
            <a:pPr marL="0" lvl="0" indent="0" algn="l" rtl="0">
              <a:lnSpc>
                <a:spcPct val="100000"/>
              </a:lnSpc>
              <a:spcBef>
                <a:spcPts val="0"/>
              </a:spcBef>
              <a:spcAft>
                <a:spcPts val="0"/>
              </a:spcAft>
              <a:buSzPts val="1400"/>
              <a:buNone/>
            </a:pPr>
            <a:endParaRPr/>
          </a:p>
        </p:txBody>
      </p:sp>
      <p:sp>
        <p:nvSpPr>
          <p:cNvPr id="348" name="Google Shape;348;g2bafa6f8cea_0_1154: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bafa6f8cea_0_12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2bafa6f8cea_0_121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bafa6f8cea_0_12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2bafa6f8cea_0_1268: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bd47895087_0_0:notes"/>
          <p:cNvSpPr txBox="1">
            <a:spLocks noGrp="1"/>
          </p:cNvSpPr>
          <p:nvPr>
            <p:ph type="body" idx="1"/>
          </p:nvPr>
        </p:nvSpPr>
        <p:spPr>
          <a:xfrm>
            <a:off x="685801" y="434340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2bd47895087_0_0:notes"/>
          <p:cNvSpPr>
            <a:spLocks noGrp="1" noRot="1" noChangeAspect="1"/>
          </p:cNvSpPr>
          <p:nvPr>
            <p:ph type="sldImg" idx="2"/>
          </p:nvPr>
        </p:nvSpPr>
        <p:spPr>
          <a:xfrm>
            <a:off x="430114" y="686405"/>
            <a:ext cx="5997600" cy="3427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bb7d285470_0_0:notes"/>
          <p:cNvSpPr txBox="1">
            <a:spLocks noGrp="1"/>
          </p:cNvSpPr>
          <p:nvPr>
            <p:ph type="body" idx="1"/>
          </p:nvPr>
        </p:nvSpPr>
        <p:spPr>
          <a:xfrm>
            <a:off x="685801" y="4343407"/>
            <a:ext cx="5486400" cy="4114800"/>
          </a:xfrm>
          <a:prstGeom prst="rect">
            <a:avLst/>
          </a:prstGeom>
          <a:noFill/>
          <a:ln>
            <a:noFill/>
          </a:ln>
        </p:spPr>
        <p:txBody>
          <a:bodyPr spcFirstLastPara="1" wrap="square" lIns="97775" tIns="48875" rIns="97775" bIns="48875" anchor="t" anchorCtr="0">
            <a:noAutofit/>
          </a:bodyPr>
          <a:lstStyle/>
          <a:p>
            <a:pPr marL="0" lvl="0" indent="0" algn="l" rtl="0">
              <a:lnSpc>
                <a:spcPct val="100000"/>
              </a:lnSpc>
              <a:spcBef>
                <a:spcPts val="0"/>
              </a:spcBef>
              <a:spcAft>
                <a:spcPts val="0"/>
              </a:spcAft>
              <a:buSzPts val="1200"/>
              <a:buNone/>
            </a:pPr>
            <a:endParaRPr/>
          </a:p>
        </p:txBody>
      </p:sp>
      <p:sp>
        <p:nvSpPr>
          <p:cNvPr id="444" name="Google Shape;444;g2bb7d285470_0_0:notes"/>
          <p:cNvSpPr>
            <a:spLocks noGrp="1" noRot="1" noChangeAspect="1"/>
          </p:cNvSpPr>
          <p:nvPr>
            <p:ph type="sldImg" idx="2"/>
          </p:nvPr>
        </p:nvSpPr>
        <p:spPr>
          <a:xfrm>
            <a:off x="-427137" y="686741"/>
            <a:ext cx="77121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bafa6f8cea_0_16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2bafa6f8cea_0_1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a869483e9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a869483e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bb7b742276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bb7b74227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64c13a37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64c13a378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What you do know about satellite-derived flood products"; "How many flood products do you know, could you mention them", or "Do you have experience with it?"; "What is the actual output of VIR products?" etc... (we can do this with Slido or even as simple as asking the participants to type the answer in the chat column). After gaining their answer, slide 1 to 3 can be explained.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bb7b742276_0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bb7b742276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bd47895087_0_260:notes"/>
          <p:cNvSpPr txBox="1">
            <a:spLocks noGrp="1"/>
          </p:cNvSpPr>
          <p:nvPr>
            <p:ph type="body" idx="1"/>
          </p:nvPr>
        </p:nvSpPr>
        <p:spPr>
          <a:xfrm>
            <a:off x="685801" y="4343407"/>
            <a:ext cx="5486400" cy="4114800"/>
          </a:xfrm>
          <a:prstGeom prst="rect">
            <a:avLst/>
          </a:prstGeom>
          <a:noFill/>
          <a:ln>
            <a:noFill/>
          </a:ln>
        </p:spPr>
        <p:txBody>
          <a:bodyPr spcFirstLastPara="1" wrap="square" lIns="97775" tIns="48875" rIns="97775" bIns="48875" anchor="t" anchorCtr="0">
            <a:noAutofit/>
          </a:bodyPr>
          <a:lstStyle/>
          <a:p>
            <a:pPr marL="0" lvl="0" indent="0" algn="l" rtl="0">
              <a:lnSpc>
                <a:spcPct val="100000"/>
              </a:lnSpc>
              <a:spcBef>
                <a:spcPts val="0"/>
              </a:spcBef>
              <a:spcAft>
                <a:spcPts val="0"/>
              </a:spcAft>
              <a:buSzPts val="1200"/>
              <a:buNone/>
            </a:pPr>
            <a:endParaRPr/>
          </a:p>
        </p:txBody>
      </p:sp>
      <p:sp>
        <p:nvSpPr>
          <p:cNvPr id="520" name="Google Shape;520;g2bd47895087_0_260:notes"/>
          <p:cNvSpPr>
            <a:spLocks noGrp="1" noRot="1" noChangeAspect="1"/>
          </p:cNvSpPr>
          <p:nvPr>
            <p:ph type="sldImg" idx="2"/>
          </p:nvPr>
        </p:nvSpPr>
        <p:spPr>
          <a:xfrm>
            <a:off x="-427137" y="686741"/>
            <a:ext cx="77121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bd026d8aba_0_0:notes"/>
          <p:cNvSpPr>
            <a:spLocks noGrp="1" noRot="1" noChangeAspect="1"/>
          </p:cNvSpPr>
          <p:nvPr>
            <p:ph type="sldImg" idx="2"/>
          </p:nvPr>
        </p:nvSpPr>
        <p:spPr>
          <a:xfrm>
            <a:off x="394931" y="686430"/>
            <a:ext cx="60681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bd026d8aba_0_0:notes"/>
          <p:cNvSpPr txBox="1">
            <a:spLocks noGrp="1"/>
          </p:cNvSpPr>
          <p:nvPr>
            <p:ph type="body" idx="1"/>
          </p:nvPr>
        </p:nvSpPr>
        <p:spPr>
          <a:xfrm>
            <a:off x="685800" y="4343402"/>
            <a:ext cx="5486400" cy="4114800"/>
          </a:xfrm>
          <a:prstGeom prst="rect">
            <a:avLst/>
          </a:prstGeom>
          <a:noFill/>
          <a:ln>
            <a:noFill/>
          </a:ln>
        </p:spPr>
        <p:txBody>
          <a:bodyPr spcFirstLastPara="1" wrap="square" lIns="90400" tIns="90400" rIns="90400" bIns="90400" anchor="t" anchorCtr="0">
            <a:noAutofit/>
          </a:bodyPr>
          <a:lstStyle/>
          <a:p>
            <a:pPr marL="0" lvl="0" indent="0" algn="l" rtl="0">
              <a:lnSpc>
                <a:spcPct val="100000"/>
              </a:lnSpc>
              <a:spcBef>
                <a:spcPts val="0"/>
              </a:spcBef>
              <a:spcAft>
                <a:spcPts val="0"/>
              </a:spcAft>
              <a:buSzPts val="1400"/>
              <a:buNone/>
            </a:pPr>
            <a:r>
              <a:rPr lang="en"/>
              <a:t>https://apps.sentinel-hub.com/eo-browser/?zoom=13&amp;lat=61.28455&amp;lng=-160.75616&amp;themeId=DEFAULT-THEME&amp;visualizationUrl=https%3A%2F%2Fservices.sentinel-hub.com%2Fogc%2Fwms%2Ff2068f4f-3c75-42cf-84a1-42948340a846&amp;datasetId=S1_AWS_IW_VVVH&amp;fromTime=2024-02-20T00%3A00%3A00.000Z&amp;toTime=2024-02-20T23%3A59%3A59.999Z&amp;layerId=8_RGB-RATIO&amp;demSource3D=%22MAPZEN%22</a:t>
            </a:r>
            <a:endParaRPr/>
          </a:p>
        </p:txBody>
      </p:sp>
      <p:sp>
        <p:nvSpPr>
          <p:cNvPr id="533" name="Google Shape;533;g2bd026d8aba_0_0:notes"/>
          <p:cNvSpPr txBox="1">
            <a:spLocks noGrp="1"/>
          </p:cNvSpPr>
          <p:nvPr>
            <p:ph type="sldNum" idx="12"/>
          </p:nvPr>
        </p:nvSpPr>
        <p:spPr>
          <a:xfrm>
            <a:off x="3884615" y="8685215"/>
            <a:ext cx="2971800" cy="457200"/>
          </a:xfrm>
          <a:prstGeom prst="rect">
            <a:avLst/>
          </a:prstGeom>
          <a:noFill/>
          <a:ln>
            <a:noFill/>
          </a:ln>
        </p:spPr>
        <p:txBody>
          <a:bodyPr spcFirstLastPara="1" wrap="square" lIns="91300" tIns="45650" rIns="91300"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bb7b742276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bb7b742276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bafa6f8cea_0_18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bafa6f8cea_0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bafa6f8cea_0_1695: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bafa6f8cea_0_169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bafa6f8cea_0_1749:notes"/>
          <p:cNvSpPr txBox="1">
            <a:spLocks noGrp="1"/>
          </p:cNvSpPr>
          <p:nvPr>
            <p:ph type="body" idx="1"/>
          </p:nvPr>
        </p:nvSpPr>
        <p:spPr>
          <a:xfrm>
            <a:off x="685800" y="4400550"/>
            <a:ext cx="5486400" cy="3600600"/>
          </a:xfrm>
          <a:prstGeom prst="rect">
            <a:avLst/>
          </a:prstGeom>
          <a:noFill/>
          <a:ln>
            <a:noFill/>
          </a:ln>
        </p:spPr>
        <p:txBody>
          <a:bodyPr spcFirstLastPara="1" wrap="square" lIns="91300" tIns="45625" rIns="91300" bIns="45625" anchor="t" anchorCtr="0">
            <a:noAutofit/>
          </a:bodyPr>
          <a:lstStyle/>
          <a:p>
            <a:pPr marL="673100" lvl="1" indent="-241300" algn="l" rtl="0">
              <a:lnSpc>
                <a:spcPct val="90000"/>
              </a:lnSpc>
              <a:spcBef>
                <a:spcPts val="500"/>
              </a:spcBef>
              <a:spcAft>
                <a:spcPts val="0"/>
              </a:spcAft>
              <a:buClr>
                <a:schemeClr val="dk1"/>
              </a:buClr>
              <a:buSzPts val="2200"/>
              <a:buFont typeface="NTR"/>
              <a:buChar char="–"/>
            </a:pPr>
            <a:r>
              <a:rPr lang="en" sz="2200" b="1"/>
              <a:t>Continuity of the product baseline</a:t>
            </a:r>
            <a:r>
              <a:rPr lang="en" sz="2200"/>
              <a:t>:</a:t>
            </a:r>
            <a:endParaRPr sz="2200"/>
          </a:p>
          <a:p>
            <a:pPr marL="1117600" lvl="2" indent="-228600" algn="l" rtl="0">
              <a:lnSpc>
                <a:spcPct val="90000"/>
              </a:lnSpc>
              <a:spcBef>
                <a:spcPts val="500"/>
              </a:spcBef>
              <a:spcAft>
                <a:spcPts val="0"/>
              </a:spcAft>
              <a:buClr>
                <a:schemeClr val="dk1"/>
              </a:buClr>
              <a:buSzPts val="1800"/>
              <a:buFont typeface="Courier New"/>
              <a:buChar char="◦"/>
            </a:pPr>
            <a:r>
              <a:rPr lang="en" sz="2000"/>
              <a:t>Observations currently provided by the Joint Polar Satellite System (JPSS): Microwave and Infrared Sounders, multi-purpose Visible/Near Infrared (VIS/NIR) and special purpose imagers (i.e., Ultraviolet, Ocean Color, Atmospheric Chemistry and Ozone)</a:t>
            </a:r>
            <a:endParaRPr sz="2000"/>
          </a:p>
          <a:p>
            <a:pPr marL="1117600" lvl="2" indent="-228600" algn="l" rtl="0">
              <a:lnSpc>
                <a:spcPct val="90000"/>
              </a:lnSpc>
              <a:spcBef>
                <a:spcPts val="500"/>
              </a:spcBef>
              <a:spcAft>
                <a:spcPts val="0"/>
              </a:spcAft>
              <a:buClr>
                <a:schemeClr val="dk1"/>
              </a:buClr>
              <a:buSzPts val="1800"/>
              <a:buFont typeface="Courier New"/>
              <a:buChar char="◦"/>
            </a:pPr>
            <a:r>
              <a:rPr lang="en" sz="2000"/>
              <a:t>Current NESDIS partner mission observations from LEO: Passive microwave imaging, radio-occultation, altimetry, scatterometry, radar, and Light Detection and Ranging (LIDAR)</a:t>
            </a:r>
            <a:endParaRPr/>
          </a:p>
        </p:txBody>
      </p:sp>
      <p:sp>
        <p:nvSpPr>
          <p:cNvPr id="563" name="Google Shape;563;g2bafa6f8cea_0_1749: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bafa6f8cea_0_1759:notes"/>
          <p:cNvSpPr txBox="1">
            <a:spLocks noGrp="1"/>
          </p:cNvSpPr>
          <p:nvPr>
            <p:ph type="body" idx="1"/>
          </p:nvPr>
        </p:nvSpPr>
        <p:spPr>
          <a:xfrm>
            <a:off x="701040" y="4473892"/>
            <a:ext cx="5608200" cy="3660600"/>
          </a:xfrm>
          <a:prstGeom prst="rect">
            <a:avLst/>
          </a:prstGeom>
          <a:noFill/>
          <a:ln>
            <a:noFill/>
          </a:ln>
        </p:spPr>
        <p:txBody>
          <a:bodyPr spcFirstLastPara="1" wrap="square" lIns="93150" tIns="46550" rIns="93150" bIns="46550" anchor="t" anchorCtr="0">
            <a:noAutofit/>
          </a:bodyPr>
          <a:lstStyle/>
          <a:p>
            <a:pPr marL="228600" lvl="0" indent="-228600" algn="l" rtl="0">
              <a:lnSpc>
                <a:spcPct val="100000"/>
              </a:lnSpc>
              <a:spcBef>
                <a:spcPts val="800"/>
              </a:spcBef>
              <a:spcAft>
                <a:spcPts val="0"/>
              </a:spcAft>
              <a:buClr>
                <a:schemeClr val="dk1"/>
              </a:buClr>
              <a:buSzPts val="2200"/>
              <a:buChar char="•"/>
            </a:pPr>
            <a:r>
              <a:rPr lang="en" sz="2400" b="1"/>
              <a:t>QuickSounder Project</a:t>
            </a:r>
            <a:r>
              <a:rPr lang="en" sz="2400"/>
              <a:t>: demonstrate operational observations can be obtained with a small, commercial-based satellite on a compressed schedule</a:t>
            </a:r>
            <a:endParaRPr sz="2400"/>
          </a:p>
          <a:p>
            <a:pPr marL="673100" lvl="1" indent="-228600" algn="l" rtl="0">
              <a:lnSpc>
                <a:spcPct val="100000"/>
              </a:lnSpc>
              <a:spcBef>
                <a:spcPts val="500"/>
              </a:spcBef>
              <a:spcAft>
                <a:spcPts val="0"/>
              </a:spcAft>
              <a:buClr>
                <a:schemeClr val="dk1"/>
              </a:buClr>
              <a:buSzPts val="1800"/>
              <a:buFont typeface="NTR"/>
              <a:buChar char="–"/>
            </a:pPr>
            <a:r>
              <a:rPr lang="en" sz="1600"/>
              <a:t>Leverage new commercial business models, acquisition strategies and best practices to </a:t>
            </a:r>
            <a:br>
              <a:rPr lang="en" sz="1600"/>
            </a:br>
            <a:r>
              <a:rPr lang="en" sz="1600"/>
              <a:t>meet program level requirements</a:t>
            </a:r>
            <a:endParaRPr sz="2400"/>
          </a:p>
          <a:p>
            <a:pPr marL="673100" lvl="1" indent="-228600" algn="l" rtl="0">
              <a:lnSpc>
                <a:spcPct val="100000"/>
              </a:lnSpc>
              <a:spcBef>
                <a:spcPts val="500"/>
              </a:spcBef>
              <a:spcAft>
                <a:spcPts val="0"/>
              </a:spcAft>
              <a:buClr>
                <a:schemeClr val="dk1"/>
              </a:buClr>
              <a:buSzPts val="1800"/>
              <a:buFont typeface="NTR"/>
              <a:buChar char="–"/>
            </a:pPr>
            <a:r>
              <a:rPr lang="en" sz="1600"/>
              <a:t>Launch within approximately three years</a:t>
            </a:r>
            <a:endParaRPr sz="1600"/>
          </a:p>
          <a:p>
            <a:pPr marL="444500" lvl="0" indent="-355600" algn="l" rtl="0">
              <a:lnSpc>
                <a:spcPct val="100000"/>
              </a:lnSpc>
              <a:spcBef>
                <a:spcPts val="800"/>
              </a:spcBef>
              <a:spcAft>
                <a:spcPts val="0"/>
              </a:spcAft>
              <a:buClr>
                <a:schemeClr val="dk1"/>
              </a:buClr>
              <a:buSzPts val="2200"/>
              <a:buChar char="•"/>
            </a:pPr>
            <a:r>
              <a:rPr lang="en" sz="2400" b="1"/>
              <a:t>Series-1 Project</a:t>
            </a:r>
            <a:r>
              <a:rPr lang="en" sz="2400"/>
              <a:t>: provide microwave and infrared soundings essential to the performance of the NWP global models.  </a:t>
            </a:r>
            <a:endParaRPr sz="2400"/>
          </a:p>
          <a:p>
            <a:pPr marL="901700" lvl="1" indent="-342900" algn="l" rtl="0">
              <a:lnSpc>
                <a:spcPct val="100000"/>
              </a:lnSpc>
              <a:spcBef>
                <a:spcPts val="500"/>
              </a:spcBef>
              <a:spcAft>
                <a:spcPts val="0"/>
              </a:spcAft>
              <a:buClr>
                <a:schemeClr val="dk1"/>
              </a:buClr>
              <a:buSzPts val="1800"/>
              <a:buFont typeface="NTR"/>
              <a:buChar char="–"/>
            </a:pPr>
            <a:r>
              <a:rPr lang="en" sz="1600"/>
              <a:t>Develop next generation instruments with improved science performance, agility and resiliency over legacy instrument capabilities</a:t>
            </a:r>
            <a:endParaRPr sz="1600"/>
          </a:p>
        </p:txBody>
      </p:sp>
      <p:sp>
        <p:nvSpPr>
          <p:cNvPr id="569" name="Google Shape;569;g2bafa6f8cea_0_17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bafa6f8cea_0_17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g2bafa6f8cea_0_1766: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bafa6f8cea_0_18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bafa6f8cea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bafa6f8cea_0_9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bafa6f8cea_0_9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Unlike the the CONUS which has over 140 radars and many U/A stations, Alaska has only 7 radars and 13 U/A stations for an area near ¼ of the CONUS.</a:t>
            </a:r>
            <a:r>
              <a:rPr lang="en"/>
              <a:t> </a:t>
            </a:r>
            <a:r>
              <a:rPr lang="en" sz="1200"/>
              <a:t>Nearly all Alaskan radars have beam blockage due to terrain. In SE Alaska the one radar on Biorka Island can only view offshore and the adjacent coast. </a:t>
            </a:r>
            <a:endParaRPr/>
          </a:p>
        </p:txBody>
      </p:sp>
      <p:sp>
        <p:nvSpPr>
          <p:cNvPr id="259" name="Google Shape;259;g2bafa6f8cea_0_9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bafa6f8cea_0_10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bafa6f8cea_0_10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2bafa6f8cea_0_10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afa6f8cea_0_8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bafa6f8cea_0_8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2bafa6f8cea_0_8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bafa6f8cea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2bafa6f8cea_0_8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bafa6f8cea_0_583:notes"/>
          <p:cNvSpPr txBox="1">
            <a:spLocks noGrp="1"/>
          </p:cNvSpPr>
          <p:nvPr>
            <p:ph type="body" idx="1"/>
          </p:nvPr>
        </p:nvSpPr>
        <p:spPr>
          <a:xfrm>
            <a:off x="685801" y="4343407"/>
            <a:ext cx="5486400" cy="4114800"/>
          </a:xfrm>
          <a:prstGeom prst="rect">
            <a:avLst/>
          </a:prstGeom>
          <a:noFill/>
          <a:ln>
            <a:noFill/>
          </a:ln>
        </p:spPr>
        <p:txBody>
          <a:bodyPr spcFirstLastPara="1" wrap="square" lIns="97775" tIns="48875" rIns="97775" bIns="48875" anchor="t" anchorCtr="0">
            <a:noAutofit/>
          </a:bodyPr>
          <a:lstStyle/>
          <a:p>
            <a:pPr marL="0" lvl="0" indent="0" algn="l" rtl="0">
              <a:lnSpc>
                <a:spcPct val="100000"/>
              </a:lnSpc>
              <a:spcBef>
                <a:spcPts val="0"/>
              </a:spcBef>
              <a:spcAft>
                <a:spcPts val="0"/>
              </a:spcAft>
              <a:buSzPts val="1200"/>
              <a:buNone/>
            </a:pPr>
            <a:endParaRPr/>
          </a:p>
        </p:txBody>
      </p:sp>
      <p:sp>
        <p:nvSpPr>
          <p:cNvPr id="300" name="Google Shape;300;g2bafa6f8cea_0_583:notes"/>
          <p:cNvSpPr>
            <a:spLocks noGrp="1" noRot="1" noChangeAspect="1"/>
          </p:cNvSpPr>
          <p:nvPr>
            <p:ph type="sldImg" idx="2"/>
          </p:nvPr>
        </p:nvSpPr>
        <p:spPr>
          <a:xfrm>
            <a:off x="-427137" y="686741"/>
            <a:ext cx="7712100" cy="3427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afa6f8cea_0_1075: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bafa6f8cea_0_10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endParaRPr sz="1400"/>
          </a:p>
          <a:p>
            <a:pPr marL="444500" lvl="0" indent="-304800" algn="l" rtl="0">
              <a:lnSpc>
                <a:spcPct val="90000"/>
              </a:lnSpc>
              <a:spcBef>
                <a:spcPts val="0"/>
              </a:spcBef>
              <a:spcAft>
                <a:spcPts val="0"/>
              </a:spcAft>
              <a:buClr>
                <a:schemeClr val="dk1"/>
              </a:buClr>
              <a:buSzPts val="1400"/>
              <a:buChar char="•"/>
            </a:pPr>
            <a:r>
              <a:rPr lang="en" sz="1400"/>
              <a:t>LEO environmental observations </a:t>
            </a:r>
            <a:endParaRPr sz="1400"/>
          </a:p>
          <a:p>
            <a:pPr marL="901700" lvl="1" indent="-317500" algn="l" rtl="0">
              <a:lnSpc>
                <a:spcPct val="90000"/>
              </a:lnSpc>
              <a:spcBef>
                <a:spcPts val="500"/>
              </a:spcBef>
              <a:spcAft>
                <a:spcPts val="0"/>
              </a:spcAft>
              <a:buClr>
                <a:schemeClr val="dk1"/>
              </a:buClr>
              <a:buSzPts val="1400"/>
              <a:buFont typeface="NTR"/>
              <a:buChar char="–"/>
            </a:pPr>
            <a:r>
              <a:rPr lang="en" sz="1400"/>
              <a:t>Provide a comprehensive set of </a:t>
            </a:r>
            <a:r>
              <a:rPr lang="en" sz="1400" b="1"/>
              <a:t>global</a:t>
            </a:r>
            <a:r>
              <a:rPr lang="en" sz="1400"/>
              <a:t> Earth observations </a:t>
            </a:r>
            <a:endParaRPr sz="1400"/>
          </a:p>
          <a:p>
            <a:pPr marL="901700" lvl="1" indent="-317500" algn="l" rtl="0">
              <a:lnSpc>
                <a:spcPct val="90000"/>
              </a:lnSpc>
              <a:spcBef>
                <a:spcPts val="500"/>
              </a:spcBef>
              <a:spcAft>
                <a:spcPts val="0"/>
              </a:spcAft>
              <a:buClr>
                <a:schemeClr val="dk1"/>
              </a:buClr>
              <a:buSzPts val="1400"/>
              <a:buFont typeface="NTR"/>
              <a:buChar char="–"/>
            </a:pPr>
            <a:r>
              <a:rPr lang="en" sz="1400"/>
              <a:t>Contribute to the largest number of </a:t>
            </a:r>
            <a:r>
              <a:rPr lang="en" sz="1400" b="1"/>
              <a:t>Earth science products and applications</a:t>
            </a:r>
            <a:endParaRPr sz="1400"/>
          </a:p>
          <a:p>
            <a:pPr marL="901700" lvl="1" indent="-317500" algn="l" rtl="0">
              <a:lnSpc>
                <a:spcPct val="90000"/>
              </a:lnSpc>
              <a:spcBef>
                <a:spcPts val="500"/>
              </a:spcBef>
              <a:spcAft>
                <a:spcPts val="0"/>
              </a:spcAft>
              <a:buClr>
                <a:schemeClr val="dk1"/>
              </a:buClr>
              <a:buSzPts val="1400"/>
              <a:buFont typeface="NTR"/>
              <a:buChar char="–"/>
            </a:pPr>
            <a:r>
              <a:rPr lang="en" sz="1400"/>
              <a:t>Essential for:</a:t>
            </a:r>
            <a:endParaRPr sz="1400"/>
          </a:p>
          <a:p>
            <a:pPr marL="1346200" lvl="2" indent="-317500" algn="l" rtl="0">
              <a:lnSpc>
                <a:spcPct val="90000"/>
              </a:lnSpc>
              <a:spcBef>
                <a:spcPts val="500"/>
              </a:spcBef>
              <a:spcAft>
                <a:spcPts val="0"/>
              </a:spcAft>
              <a:buClr>
                <a:schemeClr val="dk1"/>
              </a:buClr>
              <a:buSzPts val="1400"/>
              <a:buFont typeface="Courier New"/>
              <a:buChar char="◦"/>
            </a:pPr>
            <a:r>
              <a:rPr lang="en" sz="1400" b="1"/>
              <a:t>weather forecasting</a:t>
            </a:r>
            <a:endParaRPr sz="1400" b="1"/>
          </a:p>
          <a:p>
            <a:pPr marL="1346200" lvl="2" indent="-317500" algn="l" rtl="0">
              <a:lnSpc>
                <a:spcPct val="90000"/>
              </a:lnSpc>
              <a:spcBef>
                <a:spcPts val="500"/>
              </a:spcBef>
              <a:spcAft>
                <a:spcPts val="0"/>
              </a:spcAft>
              <a:buClr>
                <a:schemeClr val="dk1"/>
              </a:buClr>
              <a:buSzPts val="1400"/>
              <a:buFont typeface="Courier New"/>
              <a:buChar char="◦"/>
            </a:pPr>
            <a:r>
              <a:rPr lang="en" sz="1400" b="1"/>
              <a:t>disaster management</a:t>
            </a:r>
            <a:r>
              <a:rPr lang="en" sz="1400"/>
              <a:t> (fires, floods, etc.), and </a:t>
            </a:r>
            <a:endParaRPr sz="1400"/>
          </a:p>
          <a:p>
            <a:pPr marL="1346200" lvl="2" indent="-317500" algn="l" rtl="0">
              <a:lnSpc>
                <a:spcPct val="90000"/>
              </a:lnSpc>
              <a:spcBef>
                <a:spcPts val="500"/>
              </a:spcBef>
              <a:spcAft>
                <a:spcPts val="0"/>
              </a:spcAft>
              <a:buClr>
                <a:schemeClr val="dk1"/>
              </a:buClr>
              <a:buSzPts val="1400"/>
              <a:buFont typeface="Courier New"/>
              <a:buChar char="◦"/>
            </a:pPr>
            <a:r>
              <a:rPr lang="en" sz="1400"/>
              <a:t>understanding the </a:t>
            </a:r>
            <a:r>
              <a:rPr lang="en" sz="1400" b="1"/>
              <a:t>effects of global climate change</a:t>
            </a:r>
            <a:r>
              <a:rPr lang="en" sz="1400"/>
              <a:t>.</a:t>
            </a:r>
            <a:endParaRPr sz="1400"/>
          </a:p>
          <a:p>
            <a:pPr marL="228600" lvl="0" indent="-165100" algn="l" rtl="0">
              <a:lnSpc>
                <a:spcPct val="90000"/>
              </a:lnSpc>
              <a:spcBef>
                <a:spcPts val="1000"/>
              </a:spcBef>
              <a:spcAft>
                <a:spcPts val="0"/>
              </a:spcAft>
              <a:buClr>
                <a:schemeClr val="dk1"/>
              </a:buClr>
              <a:buSzPts val="1400"/>
              <a:buChar char="•"/>
            </a:pPr>
            <a:r>
              <a:rPr lang="en" sz="1400"/>
              <a:t>LEO satellites have the largest impact on Numerical Weather Prediction (NWP) models, ocean remote sensing and atmospheric composition</a:t>
            </a:r>
            <a:endParaRPr sz="1400"/>
          </a:p>
        </p:txBody>
      </p:sp>
      <p:sp>
        <p:nvSpPr>
          <p:cNvPr id="313" name="Google Shape;313;g2bafa6f8cea_0_10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bafa6f8cea_0_10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2bafa6f8cea_0_1093: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www.noaa.gov/fisheries" TargetMode="External"/><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hyperlink" Target="http://www.noaa.gov/weather" TargetMode="External"/><Relationship Id="rId2" Type="http://schemas.openxmlformats.org/officeDocument/2006/relationships/hyperlink" Target="http://www.noaa.gov/marine-aviation" TargetMode="External"/><Relationship Id="rId1" Type="http://schemas.openxmlformats.org/officeDocument/2006/relationships/slideMaster" Target="../slideMasters/slideMaster2.xml"/><Relationship Id="rId6" Type="http://schemas.openxmlformats.org/officeDocument/2006/relationships/hyperlink" Target="http://www.noaa.gov/satellites" TargetMode="Externa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hyperlink" Target="http://www.noaa.gov/oceans-coasts" TargetMode="External"/><Relationship Id="rId4" Type="http://schemas.openxmlformats.org/officeDocument/2006/relationships/hyperlink" Target="http://www.noaa.gov/research" TargetMode="External"/><Relationship Id="rId9" Type="http://schemas.openxmlformats.org/officeDocument/2006/relationships/image" Target="../media/image4.png"/><Relationship Id="rId14"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513085" y="176148"/>
            <a:ext cx="7521000" cy="23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a:off x="1482155" y="1443223"/>
            <a:ext cx="4350900" cy="942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a:lvl1pPr>
            <a:lvl2pPr marL="914400" lvl="1" indent="-371475" algn="l" rtl="0">
              <a:lnSpc>
                <a:spcPct val="100000"/>
              </a:lnSpc>
              <a:spcBef>
                <a:spcPts val="0"/>
              </a:spcBef>
              <a:spcAft>
                <a:spcPts val="0"/>
              </a:spcAft>
              <a:buSzPts val="2250"/>
              <a:buChar char="•"/>
              <a:defRPr/>
            </a:lvl2pPr>
            <a:lvl3pPr marL="1371600" lvl="2" indent="-365760" algn="l" rtl="0">
              <a:lnSpc>
                <a:spcPct val="100000"/>
              </a:lnSpc>
              <a:spcBef>
                <a:spcPts val="0"/>
              </a:spcBef>
              <a:spcAft>
                <a:spcPts val="0"/>
              </a:spcAft>
              <a:buSzPts val="2160"/>
              <a:buChar char="–"/>
              <a:defRPr/>
            </a:lvl3pPr>
            <a:lvl4pPr marL="1828800" lvl="3" indent="-342900" algn="l" rtl="0">
              <a:lnSpc>
                <a:spcPct val="100000"/>
              </a:lnSpc>
              <a:spcBef>
                <a:spcPts val="0"/>
              </a:spcBef>
              <a:spcAft>
                <a:spcPts val="0"/>
              </a:spcAft>
              <a:buSzPts val="1800"/>
              <a:buChar char="•"/>
              <a:defRPr/>
            </a:lvl4pPr>
            <a:lvl5pPr marL="2286000" lvl="4" indent="-330326" algn="l" rtl="0">
              <a:lnSpc>
                <a:spcPct val="100000"/>
              </a:lnSpc>
              <a:spcBef>
                <a:spcPts val="0"/>
              </a:spcBef>
              <a:spcAft>
                <a:spcPts val="0"/>
              </a:spcAft>
              <a:buSzPts val="1602"/>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7"/>
        <p:cNvGrpSpPr/>
        <p:nvPr/>
      </p:nvGrpSpPr>
      <p:grpSpPr>
        <a:xfrm>
          <a:off x="0" y="0"/>
          <a:ext cx="0" cy="0"/>
          <a:chOff x="0" y="0"/>
          <a:chExt cx="0" cy="0"/>
        </a:xfrm>
      </p:grpSpPr>
      <p:sp>
        <p:nvSpPr>
          <p:cNvPr id="78" name="Google Shape;78;p15"/>
          <p:cNvSpPr/>
          <p:nvPr/>
        </p:nvSpPr>
        <p:spPr>
          <a:xfrm>
            <a:off x="410810" y="0"/>
            <a:ext cx="8730900" cy="32004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Arial"/>
              <a:ea typeface="Arial"/>
              <a:cs typeface="Arial"/>
              <a:sym typeface="Arial"/>
            </a:endParaRPr>
          </a:p>
        </p:txBody>
      </p:sp>
      <p:cxnSp>
        <p:nvCxnSpPr>
          <p:cNvPr id="79" name="Google Shape;79;p15"/>
          <p:cNvCxnSpPr/>
          <p:nvPr/>
        </p:nvCxnSpPr>
        <p:spPr>
          <a:xfrm>
            <a:off x="2285999" y="457200"/>
            <a:ext cx="0" cy="2605200"/>
          </a:xfrm>
          <a:prstGeom prst="straightConnector1">
            <a:avLst/>
          </a:prstGeom>
          <a:noFill/>
          <a:ln w="12700" cap="flat" cmpd="sng">
            <a:solidFill>
              <a:srgbClr val="3687F3"/>
            </a:solidFill>
            <a:prstDash val="solid"/>
            <a:round/>
            <a:headEnd type="none" w="sm" len="sm"/>
            <a:tailEnd type="none" w="sm" len="sm"/>
          </a:ln>
        </p:spPr>
      </p:cxnSp>
      <p:grpSp>
        <p:nvGrpSpPr>
          <p:cNvPr id="80" name="Google Shape;80;p15"/>
          <p:cNvGrpSpPr/>
          <p:nvPr/>
        </p:nvGrpSpPr>
        <p:grpSpPr>
          <a:xfrm>
            <a:off x="-30388" y="0"/>
            <a:ext cx="472440" cy="5143500"/>
            <a:chOff x="-15240" y="0"/>
            <a:chExt cx="472440" cy="6858000"/>
          </a:xfrm>
        </p:grpSpPr>
        <p:sp>
          <p:nvSpPr>
            <p:cNvPr id="81" name="Google Shape;81;p15"/>
            <p:cNvSpPr/>
            <p:nvPr/>
          </p:nvSpPr>
          <p:spPr>
            <a:xfrm>
              <a:off x="10668" y="0"/>
              <a:ext cx="420600"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Arial"/>
                <a:ea typeface="Arial"/>
                <a:cs typeface="Arial"/>
                <a:sym typeface="Arial"/>
              </a:endParaRPr>
            </a:p>
          </p:txBody>
        </p:sp>
        <p:sp>
          <p:nvSpPr>
            <p:cNvPr id="82" name="Google Shape;82;p15"/>
            <p:cNvSpPr/>
            <p:nvPr/>
          </p:nvSpPr>
          <p:spPr>
            <a:xfrm>
              <a:off x="16002" y="3197352"/>
              <a:ext cx="410100" cy="1069800"/>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Arial"/>
                <a:ea typeface="Arial"/>
                <a:cs typeface="Arial"/>
                <a:sym typeface="Arial"/>
              </a:endParaRPr>
            </a:p>
          </p:txBody>
        </p:sp>
        <p:pic>
          <p:nvPicPr>
            <p:cNvPr id="83" name="Google Shape;83;p15" descr="C:\Users\jacqui.fenner\Desktop\PTT templates\images\noaa icons\noaa_icons-04.png">
              <a:hlinkClick r:id="rId2"/>
            </p:cNvPr>
            <p:cNvPicPr preferRelativeResize="0"/>
            <p:nvPr/>
          </p:nvPicPr>
          <p:blipFill rotWithShape="1">
            <a:blip r:embed="rId3">
              <a:alphaModFix/>
            </a:blip>
            <a:srcRect/>
            <a:stretch/>
          </p:blipFill>
          <p:spPr>
            <a:xfrm>
              <a:off x="-15240" y="5714999"/>
              <a:ext cx="472440" cy="324009"/>
            </a:xfrm>
            <a:prstGeom prst="rect">
              <a:avLst/>
            </a:prstGeom>
            <a:noFill/>
            <a:ln>
              <a:noFill/>
            </a:ln>
          </p:spPr>
        </p:pic>
        <p:pic>
          <p:nvPicPr>
            <p:cNvPr id="84" name="Google Shape;84;p15" descr="C:\Users\jacqui.fenner\Desktop\PTT templates\images\noaa icons\noaa_icons-05.png">
              <a:hlinkClick r:id="rId4"/>
            </p:cNvPr>
            <p:cNvPicPr preferRelativeResize="0"/>
            <p:nvPr/>
          </p:nvPicPr>
          <p:blipFill rotWithShape="1">
            <a:blip r:embed="rId5">
              <a:alphaModFix/>
            </a:blip>
            <a:srcRect/>
            <a:stretch/>
          </p:blipFill>
          <p:spPr>
            <a:xfrm>
              <a:off x="-15240" y="4648200"/>
              <a:ext cx="472440" cy="324009"/>
            </a:xfrm>
            <a:prstGeom prst="rect">
              <a:avLst/>
            </a:prstGeom>
            <a:noFill/>
            <a:ln>
              <a:noFill/>
            </a:ln>
          </p:spPr>
        </p:pic>
        <p:pic>
          <p:nvPicPr>
            <p:cNvPr id="85" name="Google Shape;85;p15" descr="C:\Users\jacqui.fenner\Desktop\PTT templates\images\noaa icons\noaa_icons-06.png">
              <a:hlinkClick r:id="rId6"/>
            </p:cNvPr>
            <p:cNvPicPr preferRelativeResize="0"/>
            <p:nvPr/>
          </p:nvPicPr>
          <p:blipFill rotWithShape="1">
            <a:blip r:embed="rId7">
              <a:alphaModFix/>
            </a:blip>
            <a:srcRect/>
            <a:stretch/>
          </p:blipFill>
          <p:spPr>
            <a:xfrm>
              <a:off x="-15240" y="3581400"/>
              <a:ext cx="472440" cy="324009"/>
            </a:xfrm>
            <a:prstGeom prst="rect">
              <a:avLst/>
            </a:prstGeom>
            <a:noFill/>
            <a:ln>
              <a:noFill/>
            </a:ln>
          </p:spPr>
        </p:pic>
        <p:pic>
          <p:nvPicPr>
            <p:cNvPr id="86" name="Google Shape;86;p15" descr="C:\Users\jacqui.fenner\Desktop\PTT templates\images\noaa icons\noaa_icons-07.png">
              <a:hlinkClick r:id="rId8"/>
            </p:cNvPr>
            <p:cNvPicPr preferRelativeResize="0"/>
            <p:nvPr/>
          </p:nvPicPr>
          <p:blipFill rotWithShape="1">
            <a:blip r:embed="rId9">
              <a:alphaModFix/>
            </a:blip>
            <a:srcRect/>
            <a:stretch/>
          </p:blipFill>
          <p:spPr>
            <a:xfrm>
              <a:off x="-15240" y="2514600"/>
              <a:ext cx="472440" cy="324009"/>
            </a:xfrm>
            <a:prstGeom prst="rect">
              <a:avLst/>
            </a:prstGeom>
            <a:noFill/>
            <a:ln>
              <a:noFill/>
            </a:ln>
          </p:spPr>
        </p:pic>
        <p:pic>
          <p:nvPicPr>
            <p:cNvPr id="87" name="Google Shape;87;p15" descr="C:\Users\jacqui.fenner\Desktop\PTT templates\images\noaa icons\noaa_icons-08.png">
              <a:hlinkClick r:id="rId10"/>
            </p:cNvPr>
            <p:cNvPicPr preferRelativeResize="0"/>
            <p:nvPr/>
          </p:nvPicPr>
          <p:blipFill rotWithShape="1">
            <a:blip r:embed="rId11">
              <a:alphaModFix/>
            </a:blip>
            <a:srcRect/>
            <a:stretch/>
          </p:blipFill>
          <p:spPr>
            <a:xfrm>
              <a:off x="-15240" y="1447800"/>
              <a:ext cx="472440" cy="324009"/>
            </a:xfrm>
            <a:prstGeom prst="rect">
              <a:avLst/>
            </a:prstGeom>
            <a:noFill/>
            <a:ln>
              <a:noFill/>
            </a:ln>
          </p:spPr>
        </p:pic>
        <p:pic>
          <p:nvPicPr>
            <p:cNvPr id="88" name="Google Shape;88;p15" descr="C:\Users\jacqui.fenner\Desktop\PTT templates\images\noaa icons\noaa_icons-10.png">
              <a:hlinkClick r:id="rId12"/>
            </p:cNvPr>
            <p:cNvPicPr preferRelativeResize="0"/>
            <p:nvPr/>
          </p:nvPicPr>
          <p:blipFill rotWithShape="1">
            <a:blip r:embed="rId13">
              <a:alphaModFix/>
            </a:blip>
            <a:srcRect/>
            <a:stretch/>
          </p:blipFill>
          <p:spPr>
            <a:xfrm>
              <a:off x="-15240" y="381000"/>
              <a:ext cx="472440" cy="324009"/>
            </a:xfrm>
            <a:prstGeom prst="rect">
              <a:avLst/>
            </a:prstGeom>
            <a:noFill/>
            <a:ln>
              <a:noFill/>
            </a:ln>
          </p:spPr>
        </p:pic>
        <p:grpSp>
          <p:nvGrpSpPr>
            <p:cNvPr id="89" name="Google Shape;89;p15"/>
            <p:cNvGrpSpPr/>
            <p:nvPr/>
          </p:nvGrpSpPr>
          <p:grpSpPr>
            <a:xfrm>
              <a:off x="15148" y="0"/>
              <a:ext cx="420600" cy="6858000"/>
              <a:chOff x="15148" y="0"/>
              <a:chExt cx="420600" cy="6858000"/>
            </a:xfrm>
          </p:grpSpPr>
          <p:grpSp>
            <p:nvGrpSpPr>
              <p:cNvPr id="90" name="Google Shape;90;p15"/>
              <p:cNvGrpSpPr/>
              <p:nvPr/>
            </p:nvGrpSpPr>
            <p:grpSpPr>
              <a:xfrm>
                <a:off x="15148" y="1066800"/>
                <a:ext cx="420600" cy="5334000"/>
                <a:chOff x="15148" y="1066800"/>
                <a:chExt cx="420600" cy="5334000"/>
              </a:xfrm>
            </p:grpSpPr>
            <p:cxnSp>
              <p:nvCxnSpPr>
                <p:cNvPr id="91" name="Google Shape;91;p15"/>
                <p:cNvCxnSpPr/>
                <p:nvPr/>
              </p:nvCxnSpPr>
              <p:spPr>
                <a:xfrm>
                  <a:off x="15148" y="42672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2" name="Google Shape;92;p15"/>
                <p:cNvCxnSpPr/>
                <p:nvPr/>
              </p:nvCxnSpPr>
              <p:spPr>
                <a:xfrm>
                  <a:off x="15148" y="32004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3" name="Google Shape;93;p15"/>
                <p:cNvCxnSpPr/>
                <p:nvPr/>
              </p:nvCxnSpPr>
              <p:spPr>
                <a:xfrm>
                  <a:off x="15148" y="21336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4" name="Google Shape;94;p15"/>
                <p:cNvCxnSpPr/>
                <p:nvPr/>
              </p:nvCxnSpPr>
              <p:spPr>
                <a:xfrm>
                  <a:off x="15148" y="53340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5" name="Google Shape;95;p15"/>
                <p:cNvCxnSpPr/>
                <p:nvPr/>
              </p:nvCxnSpPr>
              <p:spPr>
                <a:xfrm>
                  <a:off x="15148" y="10668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96" name="Google Shape;96;p15"/>
                <p:cNvCxnSpPr/>
                <p:nvPr/>
              </p:nvCxnSpPr>
              <p:spPr>
                <a:xfrm>
                  <a:off x="15148" y="6400800"/>
                  <a:ext cx="420600"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97" name="Google Shape;97;p15"/>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98" name="Google Shape;98;p15"/>
          <p:cNvSpPr txBox="1">
            <a:spLocks noGrp="1"/>
          </p:cNvSpPr>
          <p:nvPr>
            <p:ph type="ctrTitle"/>
          </p:nvPr>
        </p:nvSpPr>
        <p:spPr>
          <a:xfrm>
            <a:off x="2514600" y="400050"/>
            <a:ext cx="6275100" cy="923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4000">
                <a:solidFill>
                  <a:schemeClr val="lt1"/>
                </a:solidFill>
                <a:latin typeface="Candara"/>
                <a:ea typeface="Candara"/>
                <a:cs typeface="Candara"/>
                <a:sym typeface="Candar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15"/>
          <p:cNvSpPr txBox="1">
            <a:spLocks noGrp="1"/>
          </p:cNvSpPr>
          <p:nvPr>
            <p:ph type="subTitle" idx="1"/>
          </p:nvPr>
        </p:nvSpPr>
        <p:spPr>
          <a:xfrm>
            <a:off x="2534520" y="1653582"/>
            <a:ext cx="6358500" cy="230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2000" b="1" cap="none">
                <a:solidFill>
                  <a:schemeClr val="lt2"/>
                </a:solidFill>
                <a:latin typeface="Candara"/>
                <a:ea typeface="Candara"/>
                <a:cs typeface="Candara"/>
                <a:sym typeface="Candara"/>
              </a:defRPr>
            </a:lvl1pPr>
            <a:lvl2pPr lvl="1" algn="l" rtl="0">
              <a:lnSpc>
                <a:spcPct val="100000"/>
              </a:lnSpc>
              <a:spcBef>
                <a:spcPts val="0"/>
              </a:spcBef>
              <a:spcAft>
                <a:spcPts val="0"/>
              </a:spcAft>
              <a:buSzPts val="2250"/>
              <a:buChar char="•"/>
              <a:defRPr/>
            </a:lvl2pPr>
            <a:lvl3pPr lvl="2" algn="l" rtl="0">
              <a:lnSpc>
                <a:spcPct val="100000"/>
              </a:lnSpc>
              <a:spcBef>
                <a:spcPts val="0"/>
              </a:spcBef>
              <a:spcAft>
                <a:spcPts val="0"/>
              </a:spcAft>
              <a:buSzPts val="216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602"/>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00" name="Google Shape;100;p15"/>
          <p:cNvPicPr preferRelativeResize="0"/>
          <p:nvPr/>
        </p:nvPicPr>
        <p:blipFill rotWithShape="1">
          <a:blip r:embed="rId14">
            <a:alphaModFix/>
          </a:blip>
          <a:srcRect t="18879" b="18873"/>
          <a:stretch/>
        </p:blipFill>
        <p:spPr>
          <a:xfrm>
            <a:off x="412576" y="3200400"/>
            <a:ext cx="8729078" cy="19431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513085" y="176148"/>
            <a:ext cx="7538700" cy="235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atin typeface="Candara"/>
                <a:ea typeface="Candara"/>
                <a:cs typeface="Candara"/>
                <a:sym typeface="Candar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06"/>
        <p:cNvGrpSpPr/>
        <p:nvPr/>
      </p:nvGrpSpPr>
      <p:grpSpPr>
        <a:xfrm>
          <a:off x="0" y="0"/>
          <a:ext cx="0" cy="0"/>
          <a:chOff x="0" y="0"/>
          <a:chExt cx="0" cy="0"/>
        </a:xfrm>
      </p:grpSpPr>
      <p:sp>
        <p:nvSpPr>
          <p:cNvPr id="107" name="Google Shape;107;p18"/>
          <p:cNvSpPr txBox="1">
            <a:spLocks noGrp="1"/>
          </p:cNvSpPr>
          <p:nvPr>
            <p:ph type="body" idx="1"/>
          </p:nvPr>
        </p:nvSpPr>
        <p:spPr>
          <a:xfrm>
            <a:off x="457200" y="1143000"/>
            <a:ext cx="8229600" cy="3394500"/>
          </a:xfrm>
          <a:prstGeom prst="rect">
            <a:avLst/>
          </a:prstGeom>
          <a:noFill/>
          <a:ln>
            <a:noFill/>
          </a:ln>
        </p:spPr>
        <p:txBody>
          <a:bodyPr spcFirstLastPara="1" wrap="square" lIns="0" tIns="0" rIns="0" bIns="0" anchor="t" anchorCtr="0">
            <a:noAutofit/>
          </a:bodyPr>
          <a:lstStyle>
            <a:lvl1pPr marL="457200" marR="0" lvl="0"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8" name="Google Shape;108;p18"/>
          <p:cNvSpPr/>
          <p:nvPr/>
        </p:nvSpPr>
        <p:spPr>
          <a:xfrm>
            <a:off x="0" y="0"/>
            <a:ext cx="6836100" cy="51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18"/>
          <p:cNvSpPr txBox="1">
            <a:spLocks noGrp="1"/>
          </p:cNvSpPr>
          <p:nvPr>
            <p:ph type="title"/>
          </p:nvPr>
        </p:nvSpPr>
        <p:spPr>
          <a:xfrm>
            <a:off x="685800" y="33350"/>
            <a:ext cx="6836100" cy="393600"/>
          </a:xfrm>
          <a:prstGeom prst="rect">
            <a:avLst/>
          </a:prstGeom>
          <a:solidFill>
            <a:schemeClr val="lt1"/>
          </a:solidFill>
          <a:ln>
            <a:noFill/>
          </a:ln>
        </p:spPr>
        <p:txBody>
          <a:bodyPr spcFirstLastPara="1" wrap="square" lIns="0" tIns="0" rIns="0" bIns="0" anchor="ctr" anchorCtr="0">
            <a:noAutofit/>
          </a:bodyPr>
          <a:lstStyle>
            <a:lvl1pPr marR="0" lvl="0" algn="ctr" rtl="0">
              <a:spcBef>
                <a:spcPts val="0"/>
              </a:spcBef>
              <a:spcAft>
                <a:spcPts val="0"/>
              </a:spcAft>
              <a:buClr>
                <a:srgbClr val="002060"/>
              </a:buClr>
              <a:buSzPts val="3200"/>
              <a:buFont typeface="Calibri"/>
              <a:buNone/>
              <a:defRPr sz="3200" b="1" i="0" u="none" strike="noStrike" cap="none">
                <a:solidFill>
                  <a:srgbClr val="00206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 name="Google Shape;110;p18"/>
          <p:cNvSpPr/>
          <p:nvPr/>
        </p:nvSpPr>
        <p:spPr>
          <a:xfrm>
            <a:off x="0" y="514350"/>
            <a:ext cx="8686800" cy="13800"/>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mo"/>
              <a:ea typeface="Arimo"/>
              <a:cs typeface="Arimo"/>
              <a:sym typeface="Arimo"/>
            </a:endParaRPr>
          </a:p>
        </p:txBody>
      </p:sp>
      <p:sp>
        <p:nvSpPr>
          <p:cNvPr id="111" name="Google Shape;111;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a:solidFill>
                  <a:schemeClr val="dk1"/>
                </a:solidFill>
                <a:latin typeface="Calibri"/>
                <a:ea typeface="Calibri"/>
                <a:cs typeface="Calibri"/>
                <a:sym typeface="Calibri"/>
              </a:defRPr>
            </a:lvl1pPr>
            <a:lvl2pPr lvl="1" rtl="0">
              <a:buNone/>
              <a:defRPr>
                <a:solidFill>
                  <a:schemeClr val="dk1"/>
                </a:solidFill>
                <a:latin typeface="Calibri"/>
                <a:ea typeface="Calibri"/>
                <a:cs typeface="Calibri"/>
                <a:sym typeface="Calibri"/>
              </a:defRPr>
            </a:lvl2pPr>
            <a:lvl3pPr lvl="2" rtl="0">
              <a:buNone/>
              <a:defRPr>
                <a:solidFill>
                  <a:schemeClr val="dk1"/>
                </a:solidFill>
                <a:latin typeface="Calibri"/>
                <a:ea typeface="Calibri"/>
                <a:cs typeface="Calibri"/>
                <a:sym typeface="Calibri"/>
              </a:defRPr>
            </a:lvl3pPr>
            <a:lvl4pPr lvl="3" rtl="0">
              <a:buNone/>
              <a:defRPr>
                <a:solidFill>
                  <a:schemeClr val="dk1"/>
                </a:solidFill>
                <a:latin typeface="Calibri"/>
                <a:ea typeface="Calibri"/>
                <a:cs typeface="Calibri"/>
                <a:sym typeface="Calibri"/>
              </a:defRPr>
            </a:lvl4pPr>
            <a:lvl5pPr lvl="4" rtl="0">
              <a:buNone/>
              <a:defRPr>
                <a:solidFill>
                  <a:schemeClr val="dk1"/>
                </a:solidFill>
                <a:latin typeface="Calibri"/>
                <a:ea typeface="Calibri"/>
                <a:cs typeface="Calibri"/>
                <a:sym typeface="Calibri"/>
              </a:defRPr>
            </a:lvl5pPr>
            <a:lvl6pPr lvl="5" rtl="0">
              <a:buNone/>
              <a:defRPr>
                <a:solidFill>
                  <a:schemeClr val="dk1"/>
                </a:solidFill>
                <a:latin typeface="Calibri"/>
                <a:ea typeface="Calibri"/>
                <a:cs typeface="Calibri"/>
                <a:sym typeface="Calibri"/>
              </a:defRPr>
            </a:lvl6pPr>
            <a:lvl7pPr lvl="6" rtl="0">
              <a:buNone/>
              <a:defRPr>
                <a:solidFill>
                  <a:schemeClr val="dk1"/>
                </a:solidFill>
                <a:latin typeface="Calibri"/>
                <a:ea typeface="Calibri"/>
                <a:cs typeface="Calibri"/>
                <a:sym typeface="Calibri"/>
              </a:defRPr>
            </a:lvl7pPr>
            <a:lvl8pPr lvl="7" rtl="0">
              <a:buNone/>
              <a:defRPr>
                <a:solidFill>
                  <a:schemeClr val="dk1"/>
                </a:solidFill>
                <a:latin typeface="Calibri"/>
                <a:ea typeface="Calibri"/>
                <a:cs typeface="Calibri"/>
                <a:sym typeface="Calibri"/>
              </a:defRPr>
            </a:lvl8pPr>
            <a:lvl9pPr lvl="8" rtl="0">
              <a:buNone/>
              <a:defRPr>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1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 name="Google Shape;114;p1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 name="Google Shape;115;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2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400"/>
              <a:buNone/>
              <a:defRPr/>
            </a:lvl1pPr>
            <a:lvl2pPr marL="914400" lvl="1" indent="-355600" rtl="0">
              <a:spcBef>
                <a:spcPts val="0"/>
              </a:spcBef>
              <a:spcAft>
                <a:spcPts val="0"/>
              </a:spcAft>
              <a:buSzPts val="2000"/>
              <a:buChar char="•"/>
              <a:defRPr/>
            </a:lvl2pPr>
            <a:lvl3pPr marL="1371600" lvl="2" indent="-350519" rtl="0">
              <a:spcBef>
                <a:spcPts val="0"/>
              </a:spcBef>
              <a:spcAft>
                <a:spcPts val="0"/>
              </a:spcAft>
              <a:buSzPts val="1920"/>
              <a:buChar char="–"/>
              <a:defRPr/>
            </a:lvl3pPr>
            <a:lvl4pPr marL="1828800" lvl="3" indent="-330200" rtl="0">
              <a:spcBef>
                <a:spcPts val="0"/>
              </a:spcBef>
              <a:spcAft>
                <a:spcPts val="0"/>
              </a:spcAft>
              <a:buSzPts val="1600"/>
              <a:buChar char="•"/>
              <a:defRPr/>
            </a:lvl4pPr>
            <a:lvl5pPr marL="2286000" lvl="4" indent="-319023" rtl="0">
              <a:spcBef>
                <a:spcPts val="0"/>
              </a:spcBef>
              <a:spcAft>
                <a:spcPts val="0"/>
              </a:spcAft>
              <a:buSzPts val="1424"/>
              <a:buChar char="-"/>
              <a:defRPr/>
            </a:lvl5pPr>
            <a:lvl6pPr marL="2743200" lvl="5" indent="-319023" rtl="0">
              <a:spcBef>
                <a:spcPts val="0"/>
              </a:spcBef>
              <a:spcAft>
                <a:spcPts val="0"/>
              </a:spcAft>
              <a:buSzPts val="1424"/>
              <a:buChar char="-"/>
              <a:defRPr/>
            </a:lvl6pPr>
            <a:lvl7pPr marL="3200400" lvl="6" indent="-319023" rtl="0">
              <a:spcBef>
                <a:spcPts val="0"/>
              </a:spcBef>
              <a:spcAft>
                <a:spcPts val="0"/>
              </a:spcAft>
              <a:buSzPts val="1424"/>
              <a:buChar char="-"/>
              <a:defRPr/>
            </a:lvl7pPr>
            <a:lvl8pPr marL="3657600" lvl="7" indent="-319023" rtl="0">
              <a:spcBef>
                <a:spcPts val="0"/>
              </a:spcBef>
              <a:spcAft>
                <a:spcPts val="0"/>
              </a:spcAft>
              <a:buSzPts val="1424"/>
              <a:buChar char="-"/>
              <a:defRPr/>
            </a:lvl8pPr>
            <a:lvl9pPr marL="4114800" lvl="8" indent="-319023" rtl="0">
              <a:spcBef>
                <a:spcPts val="0"/>
              </a:spcBef>
              <a:spcAft>
                <a:spcPts val="0"/>
              </a:spcAft>
              <a:buSzPts val="1424"/>
              <a:buChar char="-"/>
              <a:defRPr/>
            </a:lvl9pPr>
          </a:lstStyle>
          <a:p>
            <a:endParaRPr/>
          </a:p>
        </p:txBody>
      </p:sp>
      <p:sp>
        <p:nvSpPr>
          <p:cNvPr id="119" name="Google Shape;11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20"/>
        <p:cNvGrpSpPr/>
        <p:nvPr/>
      </p:nvGrpSpPr>
      <p:grpSpPr>
        <a:xfrm>
          <a:off x="0" y="0"/>
          <a:ext cx="0" cy="0"/>
          <a:chOff x="0" y="0"/>
          <a:chExt cx="0" cy="0"/>
        </a:xfrm>
      </p:grpSpPr>
      <p:sp>
        <p:nvSpPr>
          <p:cNvPr id="121" name="Google Shape;121;p21"/>
          <p:cNvSpPr txBox="1">
            <a:spLocks noGrp="1"/>
          </p:cNvSpPr>
          <p:nvPr>
            <p:ph type="ftr" idx="11"/>
          </p:nvPr>
        </p:nvSpPr>
        <p:spPr>
          <a:xfrm>
            <a:off x="253897"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2" name="Google Shape;122;p21"/>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pic>
        <p:nvPicPr>
          <p:cNvPr id="123" name="Google Shape;123;p21" descr="A white background with blue text&#10;&#10;Description automatically generated"/>
          <p:cNvPicPr preferRelativeResize="0"/>
          <p:nvPr/>
        </p:nvPicPr>
        <p:blipFill rotWithShape="1">
          <a:blip r:embed="rId2">
            <a:alphaModFix/>
          </a:blip>
          <a:srcRect b="7313"/>
          <a:stretch/>
        </p:blipFill>
        <p:spPr>
          <a:xfrm>
            <a:off x="0" y="0"/>
            <a:ext cx="9143998" cy="4767263"/>
          </a:xfrm>
          <a:prstGeom prst="rect">
            <a:avLst/>
          </a:prstGeom>
          <a:noFill/>
          <a:ln>
            <a:noFill/>
          </a:ln>
        </p:spPr>
      </p:pic>
      <p:grpSp>
        <p:nvGrpSpPr>
          <p:cNvPr id="124" name="Google Shape;124;p21"/>
          <p:cNvGrpSpPr/>
          <p:nvPr/>
        </p:nvGrpSpPr>
        <p:grpSpPr>
          <a:xfrm>
            <a:off x="4945637" y="59532"/>
            <a:ext cx="4234048" cy="2655711"/>
            <a:chOff x="6594183" y="60326"/>
            <a:chExt cx="5645398" cy="3540948"/>
          </a:xfrm>
        </p:grpSpPr>
        <p:grpSp>
          <p:nvGrpSpPr>
            <p:cNvPr id="125" name="Google Shape;125;p21"/>
            <p:cNvGrpSpPr/>
            <p:nvPr/>
          </p:nvGrpSpPr>
          <p:grpSpPr>
            <a:xfrm flipH="1">
              <a:off x="7475516" y="60326"/>
              <a:ext cx="4764065" cy="3540948"/>
              <a:chOff x="-124265" y="-1"/>
              <a:chExt cx="4764065" cy="3367200"/>
            </a:xfrm>
          </p:grpSpPr>
          <p:sp>
            <p:nvSpPr>
              <p:cNvPr id="126" name="Google Shape;126;p21"/>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127" name="Google Shape;127;p21"/>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128" name="Google Shape;128;p21"/>
              <p:cNvSpPr/>
              <p:nvPr/>
            </p:nvSpPr>
            <p:spPr>
              <a:xfrm rot="-2178996">
                <a:off x="-192216" y="1140830"/>
                <a:ext cx="1354503" cy="214810"/>
              </a:xfrm>
              <a:prstGeom prst="parallelogram">
                <a:avLst>
                  <a:gd name="adj" fmla="val 72003"/>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129" name="Google Shape;129;p21"/>
            <p:cNvSpPr/>
            <p:nvPr/>
          </p:nvSpPr>
          <p:spPr>
            <a:xfrm flipH="1">
              <a:off x="6594183" y="60326"/>
              <a:ext cx="1447800" cy="639000"/>
            </a:xfrm>
            <a:prstGeom prst="parallelogram">
              <a:avLst>
                <a:gd name="adj" fmla="val 135617"/>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685800" y="988219"/>
            <a:ext cx="7772400" cy="11025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22"/>
          <p:cNvSpPr txBox="1">
            <a:spLocks noGrp="1"/>
          </p:cNvSpPr>
          <p:nvPr>
            <p:ph type="subTitle" idx="1"/>
          </p:nvPr>
        </p:nvSpPr>
        <p:spPr>
          <a:xfrm>
            <a:off x="1371600" y="2305050"/>
            <a:ext cx="6400800" cy="1314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33" name="Google Shape;133;p2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4" name="Google Shape;134;p2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ntent">
  <p:cSld name="TWO_OBJECTS_1">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457200" y="535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8" name="Google Shape;138;p23"/>
          <p:cNvSpPr txBox="1">
            <a:spLocks noGrp="1"/>
          </p:cNvSpPr>
          <p:nvPr>
            <p:ph type="body" idx="1"/>
          </p:nvPr>
        </p:nvSpPr>
        <p:spPr>
          <a:xfrm>
            <a:off x="457200" y="856200"/>
            <a:ext cx="8229600" cy="39108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2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2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p:cSld name="TWO_OBJECTS_2">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264383" y="273844"/>
            <a:ext cx="8615400" cy="612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rgbClr val="124163"/>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4"/>
          <p:cNvSpPr txBox="1">
            <a:spLocks noGrp="1"/>
          </p:cNvSpPr>
          <p:nvPr>
            <p:ph type="body" idx="1"/>
          </p:nvPr>
        </p:nvSpPr>
        <p:spPr>
          <a:xfrm>
            <a:off x="264383" y="994568"/>
            <a:ext cx="4250400" cy="3520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298450" algn="l" rtl="0">
              <a:lnSpc>
                <a:spcPct val="90000"/>
              </a:lnSpc>
              <a:spcBef>
                <a:spcPts val="400"/>
              </a:spcBef>
              <a:spcAft>
                <a:spcPts val="0"/>
              </a:spcAft>
              <a:buClr>
                <a:schemeClr val="dk1"/>
              </a:buClr>
              <a:buSzPts val="11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5" name="Google Shape;145;p24"/>
          <p:cNvSpPr txBox="1">
            <a:spLocks noGrp="1"/>
          </p:cNvSpPr>
          <p:nvPr>
            <p:ph type="body" idx="2"/>
          </p:nvPr>
        </p:nvSpPr>
        <p:spPr>
          <a:xfrm>
            <a:off x="4629150" y="994568"/>
            <a:ext cx="4250400" cy="3520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298450" algn="l" rtl="0">
              <a:lnSpc>
                <a:spcPct val="90000"/>
              </a:lnSpc>
              <a:spcBef>
                <a:spcPts val="400"/>
              </a:spcBef>
              <a:spcAft>
                <a:spcPts val="0"/>
              </a:spcAft>
              <a:buClr>
                <a:schemeClr val="dk1"/>
              </a:buClr>
              <a:buSzPts val="11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6"/>
        <p:cNvGrpSpPr/>
        <p:nvPr/>
      </p:nvGrpSpPr>
      <p:grpSpPr>
        <a:xfrm>
          <a:off x="0" y="0"/>
          <a:ext cx="0" cy="0"/>
          <a:chOff x="0" y="0"/>
          <a:chExt cx="0" cy="0"/>
        </a:xfrm>
      </p:grpSpPr>
      <p:sp>
        <p:nvSpPr>
          <p:cNvPr id="147" name="Google Shape;147;p2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8" name="Google Shape;148;p25"/>
          <p:cNvSpPr txBox="1">
            <a:spLocks noGrp="1"/>
          </p:cNvSpPr>
          <p:nvPr>
            <p:ph type="title"/>
          </p:nvPr>
        </p:nvSpPr>
        <p:spPr>
          <a:xfrm>
            <a:off x="628650" y="60008"/>
            <a:ext cx="8278200" cy="5229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124163"/>
              </a:buClr>
              <a:buSzPts val="3300"/>
              <a:buFont typeface="Calibri"/>
              <a:buNone/>
              <a:defRPr sz="1800">
                <a:latin typeface="Calibri"/>
                <a:ea typeface="Calibri"/>
                <a:cs typeface="Calibri"/>
                <a:sym typeface="Calibri"/>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1">
  <p:cSld name="1_1">
    <p:spTree>
      <p:nvGrpSpPr>
        <p:cNvPr id="1" name="Shape 149"/>
        <p:cNvGrpSpPr/>
        <p:nvPr/>
      </p:nvGrpSpPr>
      <p:grpSpPr>
        <a:xfrm>
          <a:off x="0" y="0"/>
          <a:ext cx="0" cy="0"/>
          <a:chOff x="0" y="0"/>
          <a:chExt cx="0" cy="0"/>
        </a:xfrm>
      </p:grpSpPr>
      <p:pic>
        <p:nvPicPr>
          <p:cNvPr id="150" name="Google Shape;150;p2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1" name="Google Shape;151;p26"/>
          <p:cNvSpPr/>
          <p:nvPr/>
        </p:nvSpPr>
        <p:spPr>
          <a:xfrm>
            <a:off x="0" y="-10162"/>
            <a:ext cx="9144000" cy="5153700"/>
          </a:xfrm>
          <a:prstGeom prst="rect">
            <a:avLst/>
          </a:prstGeom>
          <a:gradFill>
            <a:gsLst>
              <a:gs pos="0">
                <a:srgbClr val="000000">
                  <a:alpha val="16470"/>
                </a:srgbClr>
              </a:gs>
              <a:gs pos="48000">
                <a:srgbClr val="3F3F3F">
                  <a:alpha val="0"/>
                </a:srgbClr>
              </a:gs>
              <a:gs pos="100000">
                <a:srgbClr val="000000">
                  <a:alpha val="61568"/>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152"/>
        <p:cNvGrpSpPr/>
        <p:nvPr/>
      </p:nvGrpSpPr>
      <p:grpSpPr>
        <a:xfrm>
          <a:off x="0" y="0"/>
          <a:ext cx="0" cy="0"/>
          <a:chOff x="0" y="0"/>
          <a:chExt cx="0" cy="0"/>
        </a:xfrm>
      </p:grpSpPr>
      <p:sp>
        <p:nvSpPr>
          <p:cNvPr id="153" name="Google Shape;153;p2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Calibri"/>
              <a:ea typeface="Calibri"/>
              <a:cs typeface="Calibri"/>
              <a:sym typeface="Calibri"/>
            </a:endParaRPr>
          </a:p>
        </p:txBody>
      </p:sp>
      <p:sp>
        <p:nvSpPr>
          <p:cNvPr id="154" name="Google Shape;154;p27"/>
          <p:cNvSpPr txBox="1"/>
          <p:nvPr/>
        </p:nvSpPr>
        <p:spPr>
          <a:xfrm>
            <a:off x="8505402" y="4866155"/>
            <a:ext cx="6225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595959"/>
                </a:solidFill>
                <a:latin typeface="Calibri"/>
                <a:ea typeface="Calibri"/>
                <a:cs typeface="Calibri"/>
                <a:sym typeface="Calibri"/>
              </a:rPr>
              <a:t>‹#›</a:t>
            </a:fld>
            <a:endParaRPr sz="1100" b="0" i="0" u="none" strike="noStrike" cap="none">
              <a:solidFill>
                <a:srgbClr val="595959"/>
              </a:solidFill>
              <a:latin typeface="Calibri"/>
              <a:ea typeface="Calibri"/>
              <a:cs typeface="Calibri"/>
              <a:sym typeface="Calibri"/>
            </a:endParaRPr>
          </a:p>
        </p:txBody>
      </p:sp>
      <p:sp>
        <p:nvSpPr>
          <p:cNvPr id="155" name="Google Shape;155;p27"/>
          <p:cNvSpPr txBox="1">
            <a:spLocks noGrp="1"/>
          </p:cNvSpPr>
          <p:nvPr>
            <p:ph type="title"/>
          </p:nvPr>
        </p:nvSpPr>
        <p:spPr>
          <a:xfrm>
            <a:off x="208722" y="0"/>
            <a:ext cx="8639400" cy="903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1E4E79"/>
              </a:buClr>
              <a:buSzPts val="1400"/>
              <a:buFont typeface="Calibri"/>
              <a:buNone/>
              <a:defRPr b="0">
                <a:solidFill>
                  <a:srgbClr val="00206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4" name="Google Shape;164;p29"/>
          <p:cNvSpPr txBox="1">
            <a:spLocks noGrp="1"/>
          </p:cNvSpPr>
          <p:nvPr>
            <p:ph type="body" idx="1"/>
          </p:nvPr>
        </p:nvSpPr>
        <p:spPr>
          <a:xfrm>
            <a:off x="1673352" y="1978534"/>
            <a:ext cx="5797200" cy="2326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165" name="Google Shape;165;p29"/>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6" name="Google Shape;166;p29"/>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29"/>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
        <p:nvSpPr>
          <p:cNvPr id="169" name="Google Shape;169;p30"/>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30"/>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p30"/>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ctrTitle"/>
          </p:nvPr>
        </p:nvSpPr>
        <p:spPr>
          <a:xfrm>
            <a:off x="1200150" y="1790058"/>
            <a:ext cx="6743700" cy="12345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rtl="0">
              <a:lnSpc>
                <a:spcPct val="90000"/>
              </a:lnSpc>
              <a:spcBef>
                <a:spcPts val="0"/>
              </a:spcBef>
              <a:spcAft>
                <a:spcPts val="0"/>
              </a:spcAft>
              <a:buClr>
                <a:srgbClr val="262626"/>
              </a:buClr>
              <a:buSzPts val="2850"/>
              <a:buFont typeface="Gill Sans"/>
              <a:buNone/>
              <a:defRPr sz="285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1"/>
          <p:cNvSpPr txBox="1">
            <a:spLocks noGrp="1"/>
          </p:cNvSpPr>
          <p:nvPr>
            <p:ph type="subTitle" idx="1"/>
          </p:nvPr>
        </p:nvSpPr>
        <p:spPr>
          <a:xfrm>
            <a:off x="2021396" y="3264408"/>
            <a:ext cx="5101200" cy="9300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750"/>
              </a:spcBef>
              <a:spcAft>
                <a:spcPts val="0"/>
              </a:spcAft>
              <a:buSzPts val="1500"/>
              <a:buNone/>
              <a:defRPr sz="1500">
                <a:solidFill>
                  <a:srgbClr val="FEFEFE"/>
                </a:solidFill>
              </a:defRPr>
            </a:lvl1pPr>
            <a:lvl2pPr lvl="1" algn="ctr" rtl="0">
              <a:lnSpc>
                <a:spcPct val="100000"/>
              </a:lnSpc>
              <a:spcBef>
                <a:spcPts val="750"/>
              </a:spcBef>
              <a:spcAft>
                <a:spcPts val="0"/>
              </a:spcAft>
              <a:buSzPts val="1500"/>
              <a:buNone/>
              <a:defRPr sz="1500"/>
            </a:lvl2pPr>
            <a:lvl3pPr lvl="2" algn="ctr" rtl="0">
              <a:lnSpc>
                <a:spcPct val="100000"/>
              </a:lnSpc>
              <a:spcBef>
                <a:spcPts val="750"/>
              </a:spcBef>
              <a:spcAft>
                <a:spcPts val="0"/>
              </a:spcAft>
              <a:buSzPts val="1350"/>
              <a:buNone/>
              <a:defRPr sz="1350"/>
            </a:lvl3pPr>
            <a:lvl4pPr lvl="3" algn="ctr" rtl="0">
              <a:lnSpc>
                <a:spcPct val="100000"/>
              </a:lnSpc>
              <a:spcBef>
                <a:spcPts val="750"/>
              </a:spcBef>
              <a:spcAft>
                <a:spcPts val="0"/>
              </a:spcAft>
              <a:buSzPts val="1200"/>
              <a:buNone/>
              <a:defRPr sz="1200"/>
            </a:lvl4pPr>
            <a:lvl5pPr lvl="4" algn="ctr" rtl="0">
              <a:lnSpc>
                <a:spcPct val="100000"/>
              </a:lnSpc>
              <a:spcBef>
                <a:spcPts val="750"/>
              </a:spcBef>
              <a:spcAft>
                <a:spcPts val="0"/>
              </a:spcAft>
              <a:buSzPts val="1200"/>
              <a:buNone/>
              <a:defRPr sz="1200"/>
            </a:lvl5pPr>
            <a:lvl6pPr lvl="5" algn="ctr" rtl="0">
              <a:lnSpc>
                <a:spcPct val="100000"/>
              </a:lnSpc>
              <a:spcBef>
                <a:spcPts val="750"/>
              </a:spcBef>
              <a:spcAft>
                <a:spcPts val="0"/>
              </a:spcAft>
              <a:buSzPts val="1200"/>
              <a:buNone/>
              <a:defRPr sz="1200"/>
            </a:lvl6pPr>
            <a:lvl7pPr lvl="6" algn="ctr" rtl="0">
              <a:lnSpc>
                <a:spcPct val="100000"/>
              </a:lnSpc>
              <a:spcBef>
                <a:spcPts val="750"/>
              </a:spcBef>
              <a:spcAft>
                <a:spcPts val="0"/>
              </a:spcAft>
              <a:buSzPts val="1200"/>
              <a:buNone/>
              <a:defRPr sz="1200"/>
            </a:lvl7pPr>
            <a:lvl8pPr lvl="7" algn="ctr" rtl="0">
              <a:lnSpc>
                <a:spcPct val="100000"/>
              </a:lnSpc>
              <a:spcBef>
                <a:spcPts val="750"/>
              </a:spcBef>
              <a:spcAft>
                <a:spcPts val="0"/>
              </a:spcAft>
              <a:buSzPts val="1200"/>
              <a:buNone/>
              <a:defRPr sz="1200"/>
            </a:lvl8pPr>
            <a:lvl9pPr lvl="8" algn="ctr" rtl="0">
              <a:lnSpc>
                <a:spcPct val="100000"/>
              </a:lnSpc>
              <a:spcBef>
                <a:spcPts val="750"/>
              </a:spcBef>
              <a:spcAft>
                <a:spcPts val="0"/>
              </a:spcAft>
              <a:buSzPts val="1200"/>
              <a:buNone/>
              <a:defRPr sz="1200"/>
            </a:lvl9pPr>
          </a:lstStyle>
          <a:p>
            <a:endParaRPr/>
          </a:p>
        </p:txBody>
      </p:sp>
      <p:sp>
        <p:nvSpPr>
          <p:cNvPr id="175" name="Google Shape;175;p31"/>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p31"/>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31"/>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1200150" y="1790058"/>
            <a:ext cx="6743700" cy="12345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rtl="0">
              <a:lnSpc>
                <a:spcPct val="90000"/>
              </a:lnSpc>
              <a:spcBef>
                <a:spcPts val="0"/>
              </a:spcBef>
              <a:spcAft>
                <a:spcPts val="0"/>
              </a:spcAft>
              <a:buClr>
                <a:srgbClr val="262626"/>
              </a:buClr>
              <a:buSzPts val="2850"/>
              <a:buFont typeface="Gill Sans"/>
              <a:buNone/>
              <a:defRPr sz="285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32"/>
          <p:cNvSpPr txBox="1">
            <a:spLocks noGrp="1"/>
          </p:cNvSpPr>
          <p:nvPr>
            <p:ph type="body" idx="1"/>
          </p:nvPr>
        </p:nvSpPr>
        <p:spPr>
          <a:xfrm>
            <a:off x="2021396" y="3264349"/>
            <a:ext cx="5101200" cy="948900"/>
          </a:xfrm>
          <a:prstGeom prst="rect">
            <a:avLst/>
          </a:prstGeom>
          <a:noFill/>
          <a:ln>
            <a:noFill/>
          </a:ln>
        </p:spPr>
        <p:txBody>
          <a:bodyPr spcFirstLastPara="1" wrap="square" lIns="91425" tIns="45700" rIns="91425" bIns="45700" anchor="t" anchorCtr="1">
            <a:normAutofit/>
          </a:bodyPr>
          <a:lstStyle>
            <a:lvl1pPr marL="457200" lvl="0" indent="-228600" algn="l" rtl="0">
              <a:lnSpc>
                <a:spcPct val="100000"/>
              </a:lnSpc>
              <a:spcBef>
                <a:spcPts val="750"/>
              </a:spcBef>
              <a:spcAft>
                <a:spcPts val="0"/>
              </a:spcAft>
              <a:buSzPts val="1500"/>
              <a:buNone/>
              <a:defRPr sz="1500">
                <a:solidFill>
                  <a:schemeClr val="lt1"/>
                </a:solidFill>
              </a:defRPr>
            </a:lvl1pPr>
            <a:lvl2pPr marL="914400" lvl="1" indent="-228600" algn="l" rtl="0">
              <a:lnSpc>
                <a:spcPct val="100000"/>
              </a:lnSpc>
              <a:spcBef>
                <a:spcPts val="750"/>
              </a:spcBef>
              <a:spcAft>
                <a:spcPts val="0"/>
              </a:spcAft>
              <a:buSzPts val="1500"/>
              <a:buNone/>
              <a:defRPr sz="1500">
                <a:solidFill>
                  <a:schemeClr val="lt1"/>
                </a:solidFill>
              </a:defRPr>
            </a:lvl2pPr>
            <a:lvl3pPr marL="1371600" lvl="2" indent="-228600" algn="l" rtl="0">
              <a:lnSpc>
                <a:spcPct val="100000"/>
              </a:lnSpc>
              <a:spcBef>
                <a:spcPts val="750"/>
              </a:spcBef>
              <a:spcAft>
                <a:spcPts val="0"/>
              </a:spcAft>
              <a:buSzPts val="1350"/>
              <a:buNone/>
              <a:defRPr sz="1350">
                <a:solidFill>
                  <a:schemeClr val="lt1"/>
                </a:solidFill>
              </a:defRPr>
            </a:lvl3pPr>
            <a:lvl4pPr marL="1828800" lvl="3" indent="-228600" algn="l" rtl="0">
              <a:lnSpc>
                <a:spcPct val="100000"/>
              </a:lnSpc>
              <a:spcBef>
                <a:spcPts val="750"/>
              </a:spcBef>
              <a:spcAft>
                <a:spcPts val="0"/>
              </a:spcAft>
              <a:buSzPts val="1200"/>
              <a:buNone/>
              <a:defRPr sz="1200">
                <a:solidFill>
                  <a:schemeClr val="lt1"/>
                </a:solidFill>
              </a:defRPr>
            </a:lvl4pPr>
            <a:lvl5pPr marL="2286000" lvl="4" indent="-228600" algn="l" rtl="0">
              <a:lnSpc>
                <a:spcPct val="100000"/>
              </a:lnSpc>
              <a:spcBef>
                <a:spcPts val="750"/>
              </a:spcBef>
              <a:spcAft>
                <a:spcPts val="0"/>
              </a:spcAft>
              <a:buSzPts val="1200"/>
              <a:buNone/>
              <a:defRPr sz="1200">
                <a:solidFill>
                  <a:schemeClr val="lt1"/>
                </a:solidFill>
              </a:defRPr>
            </a:lvl5pPr>
            <a:lvl6pPr marL="2743200" lvl="5" indent="-228600" algn="l" rtl="0">
              <a:lnSpc>
                <a:spcPct val="100000"/>
              </a:lnSpc>
              <a:spcBef>
                <a:spcPts val="750"/>
              </a:spcBef>
              <a:spcAft>
                <a:spcPts val="0"/>
              </a:spcAft>
              <a:buSzPts val="1200"/>
              <a:buNone/>
              <a:defRPr sz="1200">
                <a:solidFill>
                  <a:schemeClr val="lt1"/>
                </a:solidFill>
              </a:defRPr>
            </a:lvl6pPr>
            <a:lvl7pPr marL="3200400" lvl="6" indent="-228600" algn="l" rtl="0">
              <a:lnSpc>
                <a:spcPct val="100000"/>
              </a:lnSpc>
              <a:spcBef>
                <a:spcPts val="750"/>
              </a:spcBef>
              <a:spcAft>
                <a:spcPts val="0"/>
              </a:spcAft>
              <a:buSzPts val="1200"/>
              <a:buNone/>
              <a:defRPr sz="1200">
                <a:solidFill>
                  <a:schemeClr val="lt1"/>
                </a:solidFill>
              </a:defRPr>
            </a:lvl7pPr>
            <a:lvl8pPr marL="3657600" lvl="7" indent="-228600" algn="l" rtl="0">
              <a:lnSpc>
                <a:spcPct val="100000"/>
              </a:lnSpc>
              <a:spcBef>
                <a:spcPts val="750"/>
              </a:spcBef>
              <a:spcAft>
                <a:spcPts val="0"/>
              </a:spcAft>
              <a:buSzPts val="1200"/>
              <a:buNone/>
              <a:defRPr sz="1200">
                <a:solidFill>
                  <a:schemeClr val="lt1"/>
                </a:solidFill>
              </a:defRPr>
            </a:lvl8pPr>
            <a:lvl9pPr marL="4114800" lvl="8" indent="-228600" algn="l" rtl="0">
              <a:lnSpc>
                <a:spcPct val="100000"/>
              </a:lnSpc>
              <a:spcBef>
                <a:spcPts val="750"/>
              </a:spcBef>
              <a:spcAft>
                <a:spcPts val="0"/>
              </a:spcAft>
              <a:buSzPts val="1200"/>
              <a:buNone/>
              <a:defRPr sz="1200">
                <a:solidFill>
                  <a:schemeClr val="lt1"/>
                </a:solidFill>
              </a:defRPr>
            </a:lvl9pPr>
          </a:lstStyle>
          <a:p>
            <a:endParaRPr/>
          </a:p>
        </p:txBody>
      </p:sp>
      <p:sp>
        <p:nvSpPr>
          <p:cNvPr id="181" name="Google Shape;181;p32"/>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p32"/>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32"/>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33"/>
          <p:cNvSpPr txBox="1">
            <a:spLocks noGrp="1"/>
          </p:cNvSpPr>
          <p:nvPr>
            <p:ph type="body" idx="1"/>
          </p:nvPr>
        </p:nvSpPr>
        <p:spPr>
          <a:xfrm>
            <a:off x="1186434" y="1978533"/>
            <a:ext cx="3203700" cy="2326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187" name="Google Shape;187;p33"/>
          <p:cNvSpPr txBox="1">
            <a:spLocks noGrp="1"/>
          </p:cNvSpPr>
          <p:nvPr>
            <p:ph type="body" idx="2"/>
          </p:nvPr>
        </p:nvSpPr>
        <p:spPr>
          <a:xfrm>
            <a:off x="4753737" y="1978533"/>
            <a:ext cx="3202800" cy="2326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188" name="Google Shape;188;p33"/>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33"/>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1"/>
        <p:cNvGrpSpPr/>
        <p:nvPr/>
      </p:nvGrpSpPr>
      <p:grpSpPr>
        <a:xfrm>
          <a:off x="0" y="0"/>
          <a:ext cx="0" cy="0"/>
          <a:chOff x="0" y="0"/>
          <a:chExt cx="0" cy="0"/>
        </a:xfrm>
      </p:grpSpPr>
      <p:sp>
        <p:nvSpPr>
          <p:cNvPr id="192" name="Google Shape;192;p34"/>
          <p:cNvSpPr txBox="1">
            <a:spLocks noGrp="1"/>
          </p:cNvSpPr>
          <p:nvPr>
            <p:ph type="body" idx="1"/>
          </p:nvPr>
        </p:nvSpPr>
        <p:spPr>
          <a:xfrm>
            <a:off x="1187577" y="1735075"/>
            <a:ext cx="3202800" cy="528000"/>
          </a:xfrm>
          <a:prstGeom prst="rect">
            <a:avLst/>
          </a:prstGeom>
          <a:noFill/>
          <a:ln>
            <a:noFill/>
          </a:ln>
        </p:spPr>
        <p:txBody>
          <a:bodyPr spcFirstLastPara="1" wrap="square" lIns="91425" tIns="45700" rIns="91425" bIns="45700" anchor="b" anchorCtr="1">
            <a:normAutofit/>
          </a:bodyPr>
          <a:lstStyle>
            <a:lvl1pPr marL="457200" lvl="0" indent="-228600" algn="ctr" rtl="0">
              <a:lnSpc>
                <a:spcPct val="100000"/>
              </a:lnSpc>
              <a:spcBef>
                <a:spcPts val="750"/>
              </a:spcBef>
              <a:spcAft>
                <a:spcPts val="0"/>
              </a:spcAft>
              <a:buSzPts val="1425"/>
              <a:buNone/>
              <a:defRPr sz="1425" b="0" cap="none">
                <a:solidFill>
                  <a:srgbClr val="6B8890"/>
                </a:solidFill>
              </a:defRPr>
            </a:lvl1pPr>
            <a:lvl2pPr marL="914400" lvl="1" indent="-228600" algn="l" rtl="0">
              <a:lnSpc>
                <a:spcPct val="100000"/>
              </a:lnSpc>
              <a:spcBef>
                <a:spcPts val="750"/>
              </a:spcBef>
              <a:spcAft>
                <a:spcPts val="0"/>
              </a:spcAft>
              <a:buSzPts val="1425"/>
              <a:buNone/>
              <a:defRPr sz="1425" b="1"/>
            </a:lvl2pPr>
            <a:lvl3pPr marL="1371600" lvl="2" indent="-228600" algn="l" rtl="0">
              <a:lnSpc>
                <a:spcPct val="100000"/>
              </a:lnSpc>
              <a:spcBef>
                <a:spcPts val="750"/>
              </a:spcBef>
              <a:spcAft>
                <a:spcPts val="0"/>
              </a:spcAft>
              <a:buSzPts val="1350"/>
              <a:buNone/>
              <a:defRPr sz="1350" b="1"/>
            </a:lvl3pPr>
            <a:lvl4pPr marL="1828800" lvl="3" indent="-228600" algn="l" rtl="0">
              <a:lnSpc>
                <a:spcPct val="100000"/>
              </a:lnSpc>
              <a:spcBef>
                <a:spcPts val="750"/>
              </a:spcBef>
              <a:spcAft>
                <a:spcPts val="0"/>
              </a:spcAft>
              <a:buSzPts val="1200"/>
              <a:buNone/>
              <a:defRPr sz="1200" b="1"/>
            </a:lvl4pPr>
            <a:lvl5pPr marL="2286000" lvl="4" indent="-228600" algn="l" rtl="0">
              <a:lnSpc>
                <a:spcPct val="100000"/>
              </a:lnSpc>
              <a:spcBef>
                <a:spcPts val="750"/>
              </a:spcBef>
              <a:spcAft>
                <a:spcPts val="0"/>
              </a:spcAft>
              <a:buSzPts val="1200"/>
              <a:buNone/>
              <a:defRPr sz="1200" b="1"/>
            </a:lvl5pPr>
            <a:lvl6pPr marL="2743200" lvl="5" indent="-228600" algn="l" rtl="0">
              <a:lnSpc>
                <a:spcPct val="100000"/>
              </a:lnSpc>
              <a:spcBef>
                <a:spcPts val="750"/>
              </a:spcBef>
              <a:spcAft>
                <a:spcPts val="0"/>
              </a:spcAft>
              <a:buSzPts val="1200"/>
              <a:buNone/>
              <a:defRPr sz="1200" b="1"/>
            </a:lvl6pPr>
            <a:lvl7pPr marL="3200400" lvl="6" indent="-228600" algn="l" rtl="0">
              <a:lnSpc>
                <a:spcPct val="100000"/>
              </a:lnSpc>
              <a:spcBef>
                <a:spcPts val="750"/>
              </a:spcBef>
              <a:spcAft>
                <a:spcPts val="0"/>
              </a:spcAft>
              <a:buSzPts val="1200"/>
              <a:buNone/>
              <a:defRPr sz="1200" b="1"/>
            </a:lvl7pPr>
            <a:lvl8pPr marL="3657600" lvl="7" indent="-228600" algn="l" rtl="0">
              <a:lnSpc>
                <a:spcPct val="100000"/>
              </a:lnSpc>
              <a:spcBef>
                <a:spcPts val="750"/>
              </a:spcBef>
              <a:spcAft>
                <a:spcPts val="0"/>
              </a:spcAft>
              <a:buSzPts val="1200"/>
              <a:buNone/>
              <a:defRPr sz="1200" b="1"/>
            </a:lvl8pPr>
            <a:lvl9pPr marL="4114800" lvl="8" indent="-228600" algn="l" rtl="0">
              <a:lnSpc>
                <a:spcPct val="100000"/>
              </a:lnSpc>
              <a:spcBef>
                <a:spcPts val="750"/>
              </a:spcBef>
              <a:spcAft>
                <a:spcPts val="0"/>
              </a:spcAft>
              <a:buSzPts val="1200"/>
              <a:buNone/>
              <a:defRPr sz="1200" b="1"/>
            </a:lvl9pPr>
          </a:lstStyle>
          <a:p>
            <a:endParaRPr/>
          </a:p>
        </p:txBody>
      </p:sp>
      <p:sp>
        <p:nvSpPr>
          <p:cNvPr id="193" name="Google Shape;193;p34"/>
          <p:cNvSpPr txBox="1">
            <a:spLocks noGrp="1"/>
          </p:cNvSpPr>
          <p:nvPr>
            <p:ph type="body" idx="2"/>
          </p:nvPr>
        </p:nvSpPr>
        <p:spPr>
          <a:xfrm>
            <a:off x="1187577" y="2357438"/>
            <a:ext cx="3202800" cy="1947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194" name="Google Shape;194;p34"/>
          <p:cNvSpPr txBox="1">
            <a:spLocks noGrp="1"/>
          </p:cNvSpPr>
          <p:nvPr>
            <p:ph type="body" idx="3"/>
          </p:nvPr>
        </p:nvSpPr>
        <p:spPr>
          <a:xfrm>
            <a:off x="4753737" y="2357438"/>
            <a:ext cx="3190200" cy="1947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04800" algn="l" rtl="0">
              <a:lnSpc>
                <a:spcPct val="100000"/>
              </a:lnSpc>
              <a:spcBef>
                <a:spcPts val="750"/>
              </a:spcBef>
              <a:spcAft>
                <a:spcPts val="0"/>
              </a:spcAft>
              <a:buSzPts val="12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195" name="Google Shape;195;p34"/>
          <p:cNvSpPr txBox="1">
            <a:spLocks noGrp="1"/>
          </p:cNvSpPr>
          <p:nvPr>
            <p:ph type="body" idx="4"/>
          </p:nvPr>
        </p:nvSpPr>
        <p:spPr>
          <a:xfrm>
            <a:off x="4753737" y="1735075"/>
            <a:ext cx="3202800" cy="528000"/>
          </a:xfrm>
          <a:prstGeom prst="rect">
            <a:avLst/>
          </a:prstGeom>
          <a:noFill/>
          <a:ln>
            <a:noFill/>
          </a:ln>
        </p:spPr>
        <p:txBody>
          <a:bodyPr spcFirstLastPara="1" wrap="square" lIns="91425" tIns="45700" rIns="91425" bIns="45700" anchor="b" anchorCtr="1">
            <a:normAutofit/>
          </a:bodyPr>
          <a:lstStyle>
            <a:lvl1pPr marL="457200" lvl="0" indent="-228600" algn="ctr" rtl="0">
              <a:lnSpc>
                <a:spcPct val="100000"/>
              </a:lnSpc>
              <a:spcBef>
                <a:spcPts val="750"/>
              </a:spcBef>
              <a:spcAft>
                <a:spcPts val="0"/>
              </a:spcAft>
              <a:buSzPts val="1425"/>
              <a:buNone/>
              <a:defRPr sz="1425" b="0" cap="none">
                <a:solidFill>
                  <a:srgbClr val="6B8890"/>
                </a:solidFill>
              </a:defRPr>
            </a:lvl1pPr>
            <a:lvl2pPr marL="914400" lvl="1" indent="-228600" algn="l" rtl="0">
              <a:lnSpc>
                <a:spcPct val="100000"/>
              </a:lnSpc>
              <a:spcBef>
                <a:spcPts val="750"/>
              </a:spcBef>
              <a:spcAft>
                <a:spcPts val="0"/>
              </a:spcAft>
              <a:buSzPts val="1425"/>
              <a:buNone/>
              <a:defRPr sz="1425" b="1"/>
            </a:lvl2pPr>
            <a:lvl3pPr marL="1371600" lvl="2" indent="-228600" algn="l" rtl="0">
              <a:lnSpc>
                <a:spcPct val="100000"/>
              </a:lnSpc>
              <a:spcBef>
                <a:spcPts val="750"/>
              </a:spcBef>
              <a:spcAft>
                <a:spcPts val="0"/>
              </a:spcAft>
              <a:buSzPts val="1350"/>
              <a:buNone/>
              <a:defRPr sz="1350" b="1"/>
            </a:lvl3pPr>
            <a:lvl4pPr marL="1828800" lvl="3" indent="-228600" algn="l" rtl="0">
              <a:lnSpc>
                <a:spcPct val="100000"/>
              </a:lnSpc>
              <a:spcBef>
                <a:spcPts val="750"/>
              </a:spcBef>
              <a:spcAft>
                <a:spcPts val="0"/>
              </a:spcAft>
              <a:buSzPts val="1200"/>
              <a:buNone/>
              <a:defRPr sz="1200" b="1"/>
            </a:lvl4pPr>
            <a:lvl5pPr marL="2286000" lvl="4" indent="-228600" algn="l" rtl="0">
              <a:lnSpc>
                <a:spcPct val="100000"/>
              </a:lnSpc>
              <a:spcBef>
                <a:spcPts val="750"/>
              </a:spcBef>
              <a:spcAft>
                <a:spcPts val="0"/>
              </a:spcAft>
              <a:buSzPts val="1200"/>
              <a:buNone/>
              <a:defRPr sz="1200" b="1"/>
            </a:lvl5pPr>
            <a:lvl6pPr marL="2743200" lvl="5" indent="-228600" algn="l" rtl="0">
              <a:lnSpc>
                <a:spcPct val="100000"/>
              </a:lnSpc>
              <a:spcBef>
                <a:spcPts val="750"/>
              </a:spcBef>
              <a:spcAft>
                <a:spcPts val="0"/>
              </a:spcAft>
              <a:buSzPts val="1200"/>
              <a:buNone/>
              <a:defRPr sz="1200" b="1"/>
            </a:lvl6pPr>
            <a:lvl7pPr marL="3200400" lvl="6" indent="-228600" algn="l" rtl="0">
              <a:lnSpc>
                <a:spcPct val="100000"/>
              </a:lnSpc>
              <a:spcBef>
                <a:spcPts val="750"/>
              </a:spcBef>
              <a:spcAft>
                <a:spcPts val="0"/>
              </a:spcAft>
              <a:buSzPts val="1200"/>
              <a:buNone/>
              <a:defRPr sz="1200" b="1"/>
            </a:lvl7pPr>
            <a:lvl8pPr marL="3657600" lvl="7" indent="-228600" algn="l" rtl="0">
              <a:lnSpc>
                <a:spcPct val="100000"/>
              </a:lnSpc>
              <a:spcBef>
                <a:spcPts val="750"/>
              </a:spcBef>
              <a:spcAft>
                <a:spcPts val="0"/>
              </a:spcAft>
              <a:buSzPts val="1200"/>
              <a:buNone/>
              <a:defRPr sz="1200" b="1"/>
            </a:lvl8pPr>
            <a:lvl9pPr marL="4114800" lvl="8" indent="-228600" algn="l" rtl="0">
              <a:lnSpc>
                <a:spcPct val="100000"/>
              </a:lnSpc>
              <a:spcBef>
                <a:spcPts val="750"/>
              </a:spcBef>
              <a:spcAft>
                <a:spcPts val="0"/>
              </a:spcAft>
              <a:buSzPts val="1200"/>
              <a:buNone/>
              <a:defRPr sz="1200" b="1"/>
            </a:lvl9pPr>
          </a:lstStyle>
          <a:p>
            <a:endParaRPr/>
          </a:p>
        </p:txBody>
      </p:sp>
      <p:sp>
        <p:nvSpPr>
          <p:cNvPr id="196" name="Google Shape;196;p34"/>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4"/>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4"/>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99" name="Google Shape;199;p34"/>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5"/>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3" name="Google Shape;203;p35"/>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p35"/>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36"/>
          <p:cNvSpPr/>
          <p:nvPr/>
        </p:nvSpPr>
        <p:spPr>
          <a:xfrm>
            <a:off x="0"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6"/>
          <p:cNvSpPr txBox="1">
            <a:spLocks noGrp="1"/>
          </p:cNvSpPr>
          <p:nvPr>
            <p:ph type="title"/>
          </p:nvPr>
        </p:nvSpPr>
        <p:spPr>
          <a:xfrm>
            <a:off x="603504" y="1682871"/>
            <a:ext cx="3365100" cy="8562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rtl="0">
              <a:lnSpc>
                <a:spcPct val="90000"/>
              </a:lnSpc>
              <a:spcBef>
                <a:spcPts val="0"/>
              </a:spcBef>
              <a:spcAft>
                <a:spcPts val="0"/>
              </a:spcAft>
              <a:buClr>
                <a:srgbClr val="262626"/>
              </a:buClr>
              <a:buSzPts val="1650"/>
              <a:buFont typeface="Gill Sans"/>
              <a:buNone/>
              <a:defRPr sz="165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36"/>
          <p:cNvSpPr txBox="1">
            <a:spLocks noGrp="1"/>
          </p:cNvSpPr>
          <p:nvPr>
            <p:ph type="body" idx="1"/>
          </p:nvPr>
        </p:nvSpPr>
        <p:spPr>
          <a:xfrm>
            <a:off x="5052060" y="603504"/>
            <a:ext cx="3612000" cy="3936600"/>
          </a:xfrm>
          <a:prstGeom prst="rect">
            <a:avLst/>
          </a:prstGeom>
          <a:noFill/>
          <a:ln>
            <a:noFill/>
          </a:ln>
        </p:spPr>
        <p:txBody>
          <a:bodyPr spcFirstLastPara="1" wrap="square" lIns="91425" tIns="45700" rIns="91425" bIns="45700" anchor="t" anchorCtr="0">
            <a:normAutofit/>
          </a:bodyPr>
          <a:lstStyle>
            <a:lvl1pPr marL="457200" lvl="0" indent="-319087" algn="l" rtl="0">
              <a:lnSpc>
                <a:spcPct val="100000"/>
              </a:lnSpc>
              <a:spcBef>
                <a:spcPts val="750"/>
              </a:spcBef>
              <a:spcAft>
                <a:spcPts val="0"/>
              </a:spcAft>
              <a:buSzPts val="1425"/>
              <a:buChar char="•"/>
              <a:defRPr sz="1425">
                <a:solidFill>
                  <a:schemeClr val="dk1"/>
                </a:solidFill>
              </a:defRPr>
            </a:lvl1pPr>
            <a:lvl2pPr marL="914400" lvl="1" indent="-304800" algn="l" rtl="0">
              <a:lnSpc>
                <a:spcPct val="100000"/>
              </a:lnSpc>
              <a:spcBef>
                <a:spcPts val="750"/>
              </a:spcBef>
              <a:spcAft>
                <a:spcPts val="0"/>
              </a:spcAft>
              <a:buSzPts val="1200"/>
              <a:buChar char="•"/>
              <a:defRPr sz="1200">
                <a:solidFill>
                  <a:schemeClr val="dk1"/>
                </a:solidFill>
              </a:defRPr>
            </a:lvl2pPr>
            <a:lvl3pPr marL="1371600" lvl="2" indent="-304800" algn="l" rtl="0">
              <a:lnSpc>
                <a:spcPct val="100000"/>
              </a:lnSpc>
              <a:spcBef>
                <a:spcPts val="750"/>
              </a:spcBef>
              <a:spcAft>
                <a:spcPts val="0"/>
              </a:spcAft>
              <a:buSzPts val="1200"/>
              <a:buChar char="•"/>
              <a:defRPr sz="1200">
                <a:solidFill>
                  <a:schemeClr val="dk1"/>
                </a:solidFill>
              </a:defRPr>
            </a:lvl3pPr>
            <a:lvl4pPr marL="1828800" lvl="3" indent="-304800" algn="l" rtl="0">
              <a:lnSpc>
                <a:spcPct val="100000"/>
              </a:lnSpc>
              <a:spcBef>
                <a:spcPts val="750"/>
              </a:spcBef>
              <a:spcAft>
                <a:spcPts val="0"/>
              </a:spcAft>
              <a:buSzPts val="1200"/>
              <a:buChar char="•"/>
              <a:defRPr sz="1200">
                <a:solidFill>
                  <a:schemeClr val="dk1"/>
                </a:solidFill>
              </a:defRPr>
            </a:lvl4pPr>
            <a:lvl5pPr marL="2286000" lvl="4" indent="-304800" algn="l" rtl="0">
              <a:lnSpc>
                <a:spcPct val="100000"/>
              </a:lnSpc>
              <a:spcBef>
                <a:spcPts val="750"/>
              </a:spcBef>
              <a:spcAft>
                <a:spcPts val="0"/>
              </a:spcAft>
              <a:buSzPts val="1200"/>
              <a:buChar char="•"/>
              <a:defRPr sz="1200">
                <a:solidFill>
                  <a:schemeClr val="dk1"/>
                </a:solidFill>
              </a:defRPr>
            </a:lvl5pPr>
            <a:lvl6pPr marL="2743200" lvl="5" indent="-304800" algn="l" rtl="0">
              <a:lnSpc>
                <a:spcPct val="100000"/>
              </a:lnSpc>
              <a:spcBef>
                <a:spcPts val="750"/>
              </a:spcBef>
              <a:spcAft>
                <a:spcPts val="0"/>
              </a:spcAft>
              <a:buSzPts val="1200"/>
              <a:buChar char="•"/>
              <a:defRPr sz="1200"/>
            </a:lvl6pPr>
            <a:lvl7pPr marL="3200400" lvl="6" indent="-304800" algn="l" rtl="0">
              <a:lnSpc>
                <a:spcPct val="100000"/>
              </a:lnSpc>
              <a:spcBef>
                <a:spcPts val="750"/>
              </a:spcBef>
              <a:spcAft>
                <a:spcPts val="0"/>
              </a:spcAft>
              <a:buSzPts val="1200"/>
              <a:buChar char="•"/>
              <a:defRPr sz="1200"/>
            </a:lvl7pPr>
            <a:lvl8pPr marL="3657600" lvl="7" indent="-304800" algn="l" rtl="0">
              <a:lnSpc>
                <a:spcPct val="100000"/>
              </a:lnSpc>
              <a:spcBef>
                <a:spcPts val="750"/>
              </a:spcBef>
              <a:spcAft>
                <a:spcPts val="0"/>
              </a:spcAft>
              <a:buSzPts val="1200"/>
              <a:buChar char="•"/>
              <a:defRPr sz="1200"/>
            </a:lvl8pPr>
            <a:lvl9pPr marL="4114800" lvl="8" indent="-304800" algn="l" rtl="0">
              <a:lnSpc>
                <a:spcPct val="100000"/>
              </a:lnSpc>
              <a:spcBef>
                <a:spcPts val="750"/>
              </a:spcBef>
              <a:spcAft>
                <a:spcPts val="0"/>
              </a:spcAft>
              <a:buSzPts val="1200"/>
              <a:buChar char="•"/>
              <a:defRPr sz="1200"/>
            </a:lvl9pPr>
          </a:lstStyle>
          <a:p>
            <a:endParaRPr/>
          </a:p>
        </p:txBody>
      </p:sp>
      <p:sp>
        <p:nvSpPr>
          <p:cNvPr id="209" name="Google Shape;209;p36"/>
          <p:cNvSpPr txBox="1">
            <a:spLocks noGrp="1"/>
          </p:cNvSpPr>
          <p:nvPr>
            <p:ph type="body" idx="2"/>
          </p:nvPr>
        </p:nvSpPr>
        <p:spPr>
          <a:xfrm>
            <a:off x="836676" y="2662439"/>
            <a:ext cx="2846100" cy="1645500"/>
          </a:xfrm>
          <a:prstGeom prst="rect">
            <a:avLst/>
          </a:prstGeom>
          <a:noFill/>
          <a:ln>
            <a:noFill/>
          </a:ln>
        </p:spPr>
        <p:txBody>
          <a:bodyPr spcFirstLastPara="1" wrap="square" lIns="91425" tIns="45700" rIns="91425" bIns="45700" anchor="t" anchorCtr="1">
            <a:normAutofit/>
          </a:bodyPr>
          <a:lstStyle>
            <a:lvl1pPr marL="457200" lvl="0" indent="-228600" algn="ctr" rtl="0">
              <a:lnSpc>
                <a:spcPct val="100000"/>
              </a:lnSpc>
              <a:spcBef>
                <a:spcPts val="750"/>
              </a:spcBef>
              <a:spcAft>
                <a:spcPts val="0"/>
              </a:spcAft>
              <a:buSzPts val="1125"/>
              <a:buNone/>
              <a:defRPr sz="1125">
                <a:solidFill>
                  <a:srgbClr val="FFFFFF"/>
                </a:solidFill>
              </a:defRPr>
            </a:lvl1pPr>
            <a:lvl2pPr marL="914400" lvl="1" indent="-228600" algn="l" rtl="0">
              <a:lnSpc>
                <a:spcPct val="100000"/>
              </a:lnSpc>
              <a:spcBef>
                <a:spcPts val="750"/>
              </a:spcBef>
              <a:spcAft>
                <a:spcPts val="0"/>
              </a:spcAft>
              <a:buSzPts val="1050"/>
              <a:buNone/>
              <a:defRPr sz="1050"/>
            </a:lvl2pPr>
            <a:lvl3pPr marL="1371600" lvl="2" indent="-228600" algn="l" rtl="0">
              <a:lnSpc>
                <a:spcPct val="100000"/>
              </a:lnSpc>
              <a:spcBef>
                <a:spcPts val="750"/>
              </a:spcBef>
              <a:spcAft>
                <a:spcPts val="0"/>
              </a:spcAft>
              <a:buSzPts val="900"/>
              <a:buNone/>
              <a:defRPr sz="900"/>
            </a:lvl3pPr>
            <a:lvl4pPr marL="1828800" lvl="3" indent="-228600" algn="l" rtl="0">
              <a:lnSpc>
                <a:spcPct val="100000"/>
              </a:lnSpc>
              <a:spcBef>
                <a:spcPts val="750"/>
              </a:spcBef>
              <a:spcAft>
                <a:spcPts val="0"/>
              </a:spcAft>
              <a:buSzPts val="750"/>
              <a:buNone/>
              <a:defRPr sz="750"/>
            </a:lvl4pPr>
            <a:lvl5pPr marL="2286000" lvl="4" indent="-228600" algn="l" rtl="0">
              <a:lnSpc>
                <a:spcPct val="100000"/>
              </a:lnSpc>
              <a:spcBef>
                <a:spcPts val="750"/>
              </a:spcBef>
              <a:spcAft>
                <a:spcPts val="0"/>
              </a:spcAft>
              <a:buSzPts val="750"/>
              <a:buNone/>
              <a:defRPr sz="750"/>
            </a:lvl5pPr>
            <a:lvl6pPr marL="2743200" lvl="5" indent="-228600" algn="l" rtl="0">
              <a:lnSpc>
                <a:spcPct val="100000"/>
              </a:lnSpc>
              <a:spcBef>
                <a:spcPts val="750"/>
              </a:spcBef>
              <a:spcAft>
                <a:spcPts val="0"/>
              </a:spcAft>
              <a:buSzPts val="750"/>
              <a:buNone/>
              <a:defRPr sz="750"/>
            </a:lvl6pPr>
            <a:lvl7pPr marL="3200400" lvl="6" indent="-228600" algn="l" rtl="0">
              <a:lnSpc>
                <a:spcPct val="100000"/>
              </a:lnSpc>
              <a:spcBef>
                <a:spcPts val="750"/>
              </a:spcBef>
              <a:spcAft>
                <a:spcPts val="0"/>
              </a:spcAft>
              <a:buSzPts val="750"/>
              <a:buNone/>
              <a:defRPr sz="750"/>
            </a:lvl7pPr>
            <a:lvl8pPr marL="3657600" lvl="7" indent="-228600" algn="l" rtl="0">
              <a:lnSpc>
                <a:spcPct val="100000"/>
              </a:lnSpc>
              <a:spcBef>
                <a:spcPts val="750"/>
              </a:spcBef>
              <a:spcAft>
                <a:spcPts val="0"/>
              </a:spcAft>
              <a:buSzPts val="750"/>
              <a:buNone/>
              <a:defRPr sz="750"/>
            </a:lvl8pPr>
            <a:lvl9pPr marL="4114800" lvl="8" indent="-228600" algn="l" rtl="0">
              <a:lnSpc>
                <a:spcPct val="100000"/>
              </a:lnSpc>
              <a:spcBef>
                <a:spcPts val="750"/>
              </a:spcBef>
              <a:spcAft>
                <a:spcPts val="0"/>
              </a:spcAft>
              <a:buSzPts val="750"/>
              <a:buNone/>
              <a:defRPr sz="750"/>
            </a:lvl9pPr>
          </a:lstStyle>
          <a:p>
            <a:endParaRPr/>
          </a:p>
        </p:txBody>
      </p:sp>
      <p:sp>
        <p:nvSpPr>
          <p:cNvPr id="210" name="Google Shape;210;p36"/>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6"/>
          <p:cNvSpPr txBox="1">
            <a:spLocks noGrp="1"/>
          </p:cNvSpPr>
          <p:nvPr>
            <p:ph type="ftr" idx="11"/>
          </p:nvPr>
        </p:nvSpPr>
        <p:spPr>
          <a:xfrm>
            <a:off x="603504" y="4677156"/>
            <a:ext cx="38436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2" name="Google Shape;212;p36"/>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3"/>
        <p:cNvGrpSpPr/>
        <p:nvPr/>
      </p:nvGrpSpPr>
      <p:grpSpPr>
        <a:xfrm>
          <a:off x="0" y="0"/>
          <a:ext cx="0" cy="0"/>
          <a:chOff x="0" y="0"/>
          <a:chExt cx="0" cy="0"/>
        </a:xfrm>
      </p:grpSpPr>
      <p:sp>
        <p:nvSpPr>
          <p:cNvPr id="214" name="Google Shape;214;p37"/>
          <p:cNvSpPr/>
          <p:nvPr/>
        </p:nvSpPr>
        <p:spPr>
          <a:xfrm>
            <a:off x="1"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7"/>
          <p:cNvSpPr txBox="1">
            <a:spLocks noGrp="1"/>
          </p:cNvSpPr>
          <p:nvPr>
            <p:ph type="title"/>
          </p:nvPr>
        </p:nvSpPr>
        <p:spPr>
          <a:xfrm>
            <a:off x="606392" y="1682871"/>
            <a:ext cx="3371100" cy="8511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rtl="0">
              <a:lnSpc>
                <a:spcPct val="90000"/>
              </a:lnSpc>
              <a:spcBef>
                <a:spcPts val="0"/>
              </a:spcBef>
              <a:spcAft>
                <a:spcPts val="0"/>
              </a:spcAft>
              <a:buClr>
                <a:srgbClr val="262626"/>
              </a:buClr>
              <a:buSzPts val="1650"/>
              <a:buFont typeface="Gill Sans"/>
              <a:buNone/>
              <a:defRPr sz="165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6" name="Google Shape;216;p37"/>
          <p:cNvSpPr>
            <a:spLocks noGrp="1"/>
          </p:cNvSpPr>
          <p:nvPr>
            <p:ph type="pic" idx="2"/>
          </p:nvPr>
        </p:nvSpPr>
        <p:spPr>
          <a:xfrm>
            <a:off x="4572000" y="0"/>
            <a:ext cx="4576500" cy="5143500"/>
          </a:xfrm>
          <a:prstGeom prst="rect">
            <a:avLst/>
          </a:prstGeom>
          <a:solidFill>
            <a:srgbClr val="BFBFBF"/>
          </a:solidFill>
          <a:ln>
            <a:noFill/>
          </a:ln>
        </p:spPr>
      </p:sp>
      <p:sp>
        <p:nvSpPr>
          <p:cNvPr id="217" name="Google Shape;217;p37"/>
          <p:cNvSpPr txBox="1">
            <a:spLocks noGrp="1"/>
          </p:cNvSpPr>
          <p:nvPr>
            <p:ph type="body" idx="1"/>
          </p:nvPr>
        </p:nvSpPr>
        <p:spPr>
          <a:xfrm>
            <a:off x="836676" y="2662439"/>
            <a:ext cx="2846100" cy="1645500"/>
          </a:xfrm>
          <a:prstGeom prst="rect">
            <a:avLst/>
          </a:prstGeom>
          <a:noFill/>
          <a:ln>
            <a:noFill/>
          </a:ln>
        </p:spPr>
        <p:txBody>
          <a:bodyPr spcFirstLastPara="1" wrap="square" lIns="91425" tIns="45700" rIns="91425" bIns="45700" anchor="t" anchorCtr="1">
            <a:normAutofit/>
          </a:bodyPr>
          <a:lstStyle>
            <a:lvl1pPr marL="457200" lvl="0" indent="-228600" algn="ctr" rtl="0">
              <a:lnSpc>
                <a:spcPct val="100000"/>
              </a:lnSpc>
              <a:spcBef>
                <a:spcPts val="750"/>
              </a:spcBef>
              <a:spcAft>
                <a:spcPts val="0"/>
              </a:spcAft>
              <a:buSzPts val="1125"/>
              <a:buNone/>
              <a:defRPr sz="1125">
                <a:solidFill>
                  <a:srgbClr val="FFFFFF"/>
                </a:solidFill>
              </a:defRPr>
            </a:lvl1pPr>
            <a:lvl2pPr marL="914400" lvl="1" indent="-228600" algn="l" rtl="0">
              <a:lnSpc>
                <a:spcPct val="100000"/>
              </a:lnSpc>
              <a:spcBef>
                <a:spcPts val="750"/>
              </a:spcBef>
              <a:spcAft>
                <a:spcPts val="0"/>
              </a:spcAft>
              <a:buSzPts val="1050"/>
              <a:buNone/>
              <a:defRPr sz="1050"/>
            </a:lvl2pPr>
            <a:lvl3pPr marL="1371600" lvl="2" indent="-228600" algn="l" rtl="0">
              <a:lnSpc>
                <a:spcPct val="100000"/>
              </a:lnSpc>
              <a:spcBef>
                <a:spcPts val="750"/>
              </a:spcBef>
              <a:spcAft>
                <a:spcPts val="0"/>
              </a:spcAft>
              <a:buSzPts val="900"/>
              <a:buNone/>
              <a:defRPr sz="900"/>
            </a:lvl3pPr>
            <a:lvl4pPr marL="1828800" lvl="3" indent="-228600" algn="l" rtl="0">
              <a:lnSpc>
                <a:spcPct val="100000"/>
              </a:lnSpc>
              <a:spcBef>
                <a:spcPts val="750"/>
              </a:spcBef>
              <a:spcAft>
                <a:spcPts val="0"/>
              </a:spcAft>
              <a:buSzPts val="750"/>
              <a:buNone/>
              <a:defRPr sz="750"/>
            </a:lvl4pPr>
            <a:lvl5pPr marL="2286000" lvl="4" indent="-228600" algn="l" rtl="0">
              <a:lnSpc>
                <a:spcPct val="100000"/>
              </a:lnSpc>
              <a:spcBef>
                <a:spcPts val="750"/>
              </a:spcBef>
              <a:spcAft>
                <a:spcPts val="0"/>
              </a:spcAft>
              <a:buSzPts val="750"/>
              <a:buNone/>
              <a:defRPr sz="750"/>
            </a:lvl5pPr>
            <a:lvl6pPr marL="2743200" lvl="5" indent="-228600" algn="l" rtl="0">
              <a:lnSpc>
                <a:spcPct val="100000"/>
              </a:lnSpc>
              <a:spcBef>
                <a:spcPts val="750"/>
              </a:spcBef>
              <a:spcAft>
                <a:spcPts val="0"/>
              </a:spcAft>
              <a:buSzPts val="750"/>
              <a:buNone/>
              <a:defRPr sz="750"/>
            </a:lvl6pPr>
            <a:lvl7pPr marL="3200400" lvl="6" indent="-228600" algn="l" rtl="0">
              <a:lnSpc>
                <a:spcPct val="100000"/>
              </a:lnSpc>
              <a:spcBef>
                <a:spcPts val="750"/>
              </a:spcBef>
              <a:spcAft>
                <a:spcPts val="0"/>
              </a:spcAft>
              <a:buSzPts val="750"/>
              <a:buNone/>
              <a:defRPr sz="750"/>
            </a:lvl7pPr>
            <a:lvl8pPr marL="3657600" lvl="7" indent="-228600" algn="l" rtl="0">
              <a:lnSpc>
                <a:spcPct val="100000"/>
              </a:lnSpc>
              <a:spcBef>
                <a:spcPts val="750"/>
              </a:spcBef>
              <a:spcAft>
                <a:spcPts val="0"/>
              </a:spcAft>
              <a:buSzPts val="750"/>
              <a:buNone/>
              <a:defRPr sz="750"/>
            </a:lvl8pPr>
            <a:lvl9pPr marL="4114800" lvl="8" indent="-228600" algn="l" rtl="0">
              <a:lnSpc>
                <a:spcPct val="100000"/>
              </a:lnSpc>
              <a:spcBef>
                <a:spcPts val="750"/>
              </a:spcBef>
              <a:spcAft>
                <a:spcPts val="0"/>
              </a:spcAft>
              <a:buSzPts val="750"/>
              <a:buNone/>
              <a:defRPr sz="750"/>
            </a:lvl9pPr>
          </a:lstStyle>
          <a:p>
            <a:endParaRPr/>
          </a:p>
        </p:txBody>
      </p:sp>
      <p:sp>
        <p:nvSpPr>
          <p:cNvPr id="218" name="Google Shape;218;p37"/>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p37"/>
          <p:cNvSpPr txBox="1">
            <a:spLocks noGrp="1"/>
          </p:cNvSpPr>
          <p:nvPr>
            <p:ph type="ftr" idx="11"/>
          </p:nvPr>
        </p:nvSpPr>
        <p:spPr>
          <a:xfrm>
            <a:off x="603504" y="4677156"/>
            <a:ext cx="38436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p37"/>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8"/>
          <p:cNvSpPr txBox="1">
            <a:spLocks noGrp="1"/>
          </p:cNvSpPr>
          <p:nvPr>
            <p:ph type="body" idx="1"/>
          </p:nvPr>
        </p:nvSpPr>
        <p:spPr>
          <a:xfrm rot="5400000">
            <a:off x="3408798" y="243184"/>
            <a:ext cx="2326500" cy="57972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224" name="Google Shape;224;p38"/>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5" name="Google Shape;225;p38"/>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6" name="Google Shape;226;p38"/>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rot="5400000">
            <a:off x="5107890" y="2084745"/>
            <a:ext cx="3737700" cy="974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rtl="0">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9" name="Google Shape;229;p39"/>
          <p:cNvSpPr txBox="1">
            <a:spLocks noGrp="1"/>
          </p:cNvSpPr>
          <p:nvPr>
            <p:ph type="body" idx="1"/>
          </p:nvPr>
        </p:nvSpPr>
        <p:spPr>
          <a:xfrm rot="5400000">
            <a:off x="2128969" y="247395"/>
            <a:ext cx="3737700" cy="4648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750"/>
              </a:spcBef>
              <a:spcAft>
                <a:spcPts val="0"/>
              </a:spcAft>
              <a:buSzPts val="1800"/>
              <a:buChar char="•"/>
              <a:defRPr/>
            </a:lvl1pPr>
            <a:lvl2pPr marL="914400" lvl="1" indent="-342900" algn="l" rtl="0">
              <a:lnSpc>
                <a:spcPct val="100000"/>
              </a:lnSpc>
              <a:spcBef>
                <a:spcPts val="750"/>
              </a:spcBef>
              <a:spcAft>
                <a:spcPts val="0"/>
              </a:spcAft>
              <a:buSzPts val="1800"/>
              <a:buChar char="•"/>
              <a:defRPr/>
            </a:lvl2pPr>
            <a:lvl3pPr marL="1371600" lvl="2" indent="-342900" algn="l" rtl="0">
              <a:lnSpc>
                <a:spcPct val="100000"/>
              </a:lnSpc>
              <a:spcBef>
                <a:spcPts val="750"/>
              </a:spcBef>
              <a:spcAft>
                <a:spcPts val="0"/>
              </a:spcAft>
              <a:buSzPts val="1800"/>
              <a:buChar char="•"/>
              <a:defRPr/>
            </a:lvl3pPr>
            <a:lvl4pPr marL="1828800" lvl="3" indent="-342900" algn="l" rtl="0">
              <a:lnSpc>
                <a:spcPct val="100000"/>
              </a:lnSpc>
              <a:spcBef>
                <a:spcPts val="750"/>
              </a:spcBef>
              <a:spcAft>
                <a:spcPts val="0"/>
              </a:spcAft>
              <a:buSzPts val="1800"/>
              <a:buChar char="•"/>
              <a:defRPr/>
            </a:lvl4pPr>
            <a:lvl5pPr marL="2286000" lvl="4" indent="-342900" algn="l" rtl="0">
              <a:lnSpc>
                <a:spcPct val="100000"/>
              </a:lnSpc>
              <a:spcBef>
                <a:spcPts val="750"/>
              </a:spcBef>
              <a:spcAft>
                <a:spcPts val="0"/>
              </a:spcAft>
              <a:buSzPts val="1800"/>
              <a:buChar char="•"/>
              <a:defRPr/>
            </a:lvl5pPr>
            <a:lvl6pPr marL="2743200" lvl="5" indent="-342900" algn="l" rtl="0">
              <a:lnSpc>
                <a:spcPct val="100000"/>
              </a:lnSpc>
              <a:spcBef>
                <a:spcPts val="750"/>
              </a:spcBef>
              <a:spcAft>
                <a:spcPts val="0"/>
              </a:spcAft>
              <a:buSzPts val="1800"/>
              <a:buChar char="•"/>
              <a:defRPr/>
            </a:lvl6pPr>
            <a:lvl7pPr marL="3200400" lvl="6" indent="-342900" algn="l" rtl="0">
              <a:lnSpc>
                <a:spcPct val="100000"/>
              </a:lnSpc>
              <a:spcBef>
                <a:spcPts val="750"/>
              </a:spcBef>
              <a:spcAft>
                <a:spcPts val="0"/>
              </a:spcAft>
              <a:buSzPts val="1800"/>
              <a:buChar char="•"/>
              <a:defRPr/>
            </a:lvl7pPr>
            <a:lvl8pPr marL="3657600" lvl="7" indent="-342900" algn="l" rtl="0">
              <a:lnSpc>
                <a:spcPct val="100000"/>
              </a:lnSpc>
              <a:spcBef>
                <a:spcPts val="750"/>
              </a:spcBef>
              <a:spcAft>
                <a:spcPts val="0"/>
              </a:spcAft>
              <a:buSzPts val="1800"/>
              <a:buChar char="•"/>
              <a:defRPr/>
            </a:lvl8pPr>
            <a:lvl9pPr marL="4114800" lvl="8" indent="-342900" algn="l" rtl="0">
              <a:lnSpc>
                <a:spcPct val="100000"/>
              </a:lnSpc>
              <a:spcBef>
                <a:spcPts val="750"/>
              </a:spcBef>
              <a:spcAft>
                <a:spcPts val="0"/>
              </a:spcAft>
              <a:buSzPts val="1800"/>
              <a:buChar char="•"/>
              <a:defRPr/>
            </a:lvl9pPr>
          </a:lstStyle>
          <a:p>
            <a:endParaRPr/>
          </a:p>
        </p:txBody>
      </p:sp>
      <p:sp>
        <p:nvSpPr>
          <p:cNvPr id="230" name="Google Shape;230;p39"/>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1" name="Google Shape;231;p39"/>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2" name="Google Shape;232;p39"/>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hyperlink" Target="http://www.noaa.gov/research" TargetMode="External"/><Relationship Id="rId26" Type="http://schemas.openxmlformats.org/officeDocument/2006/relationships/hyperlink" Target="http://www.noaa.gov/weather" TargetMode="Externa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5"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hyperlink" Target="http://www.noaa.gov/marine-aviation" TargetMode="External"/><Relationship Id="rId20" Type="http://schemas.openxmlformats.org/officeDocument/2006/relationships/hyperlink" Target="http://www.noaa.gov/satellites" TargetMode="External"/><Relationship Id="rId29"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www.noaa.gov/oceans-coasts" TargetMode="External"/><Relationship Id="rId5" Type="http://schemas.openxmlformats.org/officeDocument/2006/relationships/slideLayout" Target="../slideLayouts/slideLayout16.xml"/><Relationship Id="rId15" Type="http://schemas.openxmlformats.org/officeDocument/2006/relationships/theme" Target="../theme/theme2.xml"/><Relationship Id="rId23" Type="http://schemas.openxmlformats.org/officeDocument/2006/relationships/image" Target="../media/image4.png"/><Relationship Id="rId28" Type="http://schemas.openxmlformats.org/officeDocument/2006/relationships/image" Target="../media/image7.png"/><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hyperlink" Target="http://www.noaa.gov/fisheries" TargetMode="External"/><Relationship Id="rId27" Type="http://schemas.openxmlformats.org/officeDocument/2006/relationships/image" Target="../media/image6.png"/><Relationship Id="rId30"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30388" y="0"/>
            <a:ext cx="472440" cy="5143500"/>
            <a:chOff x="-15240" y="0"/>
            <a:chExt cx="472440" cy="6858000"/>
          </a:xfrm>
        </p:grpSpPr>
        <p:sp>
          <p:nvSpPr>
            <p:cNvPr id="52" name="Google Shape;52;p13"/>
            <p:cNvSpPr/>
            <p:nvPr/>
          </p:nvSpPr>
          <p:spPr>
            <a:xfrm>
              <a:off x="10668" y="0"/>
              <a:ext cx="420600"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Arial"/>
                <a:ea typeface="Arial"/>
                <a:cs typeface="Arial"/>
                <a:sym typeface="Arial"/>
              </a:endParaRPr>
            </a:p>
          </p:txBody>
        </p:sp>
        <p:sp>
          <p:nvSpPr>
            <p:cNvPr id="53" name="Google Shape;53;p13"/>
            <p:cNvSpPr/>
            <p:nvPr/>
          </p:nvSpPr>
          <p:spPr>
            <a:xfrm>
              <a:off x="16002" y="3197352"/>
              <a:ext cx="410100" cy="1069800"/>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32"/>
                <a:buFont typeface="Arial"/>
                <a:buNone/>
              </a:pPr>
              <a:endParaRPr sz="1632" b="0" i="0" u="none" strike="noStrike" cap="none">
                <a:solidFill>
                  <a:schemeClr val="lt1"/>
                </a:solidFill>
                <a:latin typeface="Arial"/>
                <a:ea typeface="Arial"/>
                <a:cs typeface="Arial"/>
                <a:sym typeface="Arial"/>
              </a:endParaRPr>
            </a:p>
          </p:txBody>
        </p:sp>
        <p:pic>
          <p:nvPicPr>
            <p:cNvPr id="54" name="Google Shape;54;p13" descr="C:\Users\jacqui.fenner\Desktop\PTT templates\images\noaa icons\noaa_icons-04.png">
              <a:hlinkClick r:id="rId16"/>
            </p:cNvPr>
            <p:cNvPicPr preferRelativeResize="0"/>
            <p:nvPr/>
          </p:nvPicPr>
          <p:blipFill rotWithShape="1">
            <a:blip r:embed="rId17">
              <a:alphaModFix/>
            </a:blip>
            <a:srcRect/>
            <a:stretch/>
          </p:blipFill>
          <p:spPr>
            <a:xfrm>
              <a:off x="-15240" y="5714999"/>
              <a:ext cx="472440" cy="324009"/>
            </a:xfrm>
            <a:prstGeom prst="rect">
              <a:avLst/>
            </a:prstGeom>
            <a:noFill/>
            <a:ln>
              <a:noFill/>
            </a:ln>
          </p:spPr>
        </p:pic>
        <p:pic>
          <p:nvPicPr>
            <p:cNvPr id="55" name="Google Shape;55;p13" descr="C:\Users\jacqui.fenner\Desktop\PTT templates\images\noaa icons\noaa_icons-05.png">
              <a:hlinkClick r:id="rId18"/>
            </p:cNvPr>
            <p:cNvPicPr preferRelativeResize="0"/>
            <p:nvPr/>
          </p:nvPicPr>
          <p:blipFill rotWithShape="1">
            <a:blip r:embed="rId19">
              <a:alphaModFix/>
            </a:blip>
            <a:srcRect/>
            <a:stretch/>
          </p:blipFill>
          <p:spPr>
            <a:xfrm>
              <a:off x="-15240" y="4648200"/>
              <a:ext cx="472440" cy="324009"/>
            </a:xfrm>
            <a:prstGeom prst="rect">
              <a:avLst/>
            </a:prstGeom>
            <a:noFill/>
            <a:ln>
              <a:noFill/>
            </a:ln>
          </p:spPr>
        </p:pic>
        <p:pic>
          <p:nvPicPr>
            <p:cNvPr id="56" name="Google Shape;56;p13" descr="C:\Users\jacqui.fenner\Desktop\PTT templates\images\noaa icons\noaa_icons-06.png">
              <a:hlinkClick r:id="rId20"/>
            </p:cNvPr>
            <p:cNvPicPr preferRelativeResize="0"/>
            <p:nvPr/>
          </p:nvPicPr>
          <p:blipFill rotWithShape="1">
            <a:blip r:embed="rId21">
              <a:alphaModFix/>
            </a:blip>
            <a:srcRect/>
            <a:stretch/>
          </p:blipFill>
          <p:spPr>
            <a:xfrm>
              <a:off x="-15240" y="3581400"/>
              <a:ext cx="472440" cy="324009"/>
            </a:xfrm>
            <a:prstGeom prst="rect">
              <a:avLst/>
            </a:prstGeom>
            <a:noFill/>
            <a:ln>
              <a:noFill/>
            </a:ln>
          </p:spPr>
        </p:pic>
        <p:pic>
          <p:nvPicPr>
            <p:cNvPr id="57" name="Google Shape;57;p13" descr="C:\Users\jacqui.fenner\Desktop\PTT templates\images\noaa icons\noaa_icons-07.png">
              <a:hlinkClick r:id="rId22"/>
            </p:cNvPr>
            <p:cNvPicPr preferRelativeResize="0"/>
            <p:nvPr/>
          </p:nvPicPr>
          <p:blipFill rotWithShape="1">
            <a:blip r:embed="rId23">
              <a:alphaModFix/>
            </a:blip>
            <a:srcRect/>
            <a:stretch/>
          </p:blipFill>
          <p:spPr>
            <a:xfrm>
              <a:off x="-15240" y="2514600"/>
              <a:ext cx="472440" cy="324009"/>
            </a:xfrm>
            <a:prstGeom prst="rect">
              <a:avLst/>
            </a:prstGeom>
            <a:noFill/>
            <a:ln>
              <a:noFill/>
            </a:ln>
          </p:spPr>
        </p:pic>
        <p:pic>
          <p:nvPicPr>
            <p:cNvPr id="58" name="Google Shape;58;p13" descr="C:\Users\jacqui.fenner\Desktop\PTT templates\images\noaa icons\noaa_icons-08.png">
              <a:hlinkClick r:id="rId24"/>
            </p:cNvPr>
            <p:cNvPicPr preferRelativeResize="0"/>
            <p:nvPr/>
          </p:nvPicPr>
          <p:blipFill rotWithShape="1">
            <a:blip r:embed="rId25">
              <a:alphaModFix/>
            </a:blip>
            <a:srcRect/>
            <a:stretch/>
          </p:blipFill>
          <p:spPr>
            <a:xfrm>
              <a:off x="-15240" y="1447800"/>
              <a:ext cx="472440" cy="324009"/>
            </a:xfrm>
            <a:prstGeom prst="rect">
              <a:avLst/>
            </a:prstGeom>
            <a:noFill/>
            <a:ln>
              <a:noFill/>
            </a:ln>
          </p:spPr>
        </p:pic>
        <p:pic>
          <p:nvPicPr>
            <p:cNvPr id="59" name="Google Shape;59;p13" descr="C:\Users\jacqui.fenner\Desktop\PTT templates\images\noaa icons\noaa_icons-10.png">
              <a:hlinkClick r:id="rId26"/>
            </p:cNvPr>
            <p:cNvPicPr preferRelativeResize="0"/>
            <p:nvPr/>
          </p:nvPicPr>
          <p:blipFill rotWithShape="1">
            <a:blip r:embed="rId27">
              <a:alphaModFix/>
            </a:blip>
            <a:srcRect/>
            <a:stretch/>
          </p:blipFill>
          <p:spPr>
            <a:xfrm>
              <a:off x="-15240" y="381000"/>
              <a:ext cx="472440" cy="324009"/>
            </a:xfrm>
            <a:prstGeom prst="rect">
              <a:avLst/>
            </a:prstGeom>
            <a:noFill/>
            <a:ln>
              <a:noFill/>
            </a:ln>
          </p:spPr>
        </p:pic>
        <p:grpSp>
          <p:nvGrpSpPr>
            <p:cNvPr id="60" name="Google Shape;60;p13"/>
            <p:cNvGrpSpPr/>
            <p:nvPr/>
          </p:nvGrpSpPr>
          <p:grpSpPr>
            <a:xfrm>
              <a:off x="15148" y="0"/>
              <a:ext cx="420600" cy="6858000"/>
              <a:chOff x="15148" y="0"/>
              <a:chExt cx="420600" cy="6858000"/>
            </a:xfrm>
          </p:grpSpPr>
          <p:grpSp>
            <p:nvGrpSpPr>
              <p:cNvPr id="61" name="Google Shape;61;p13"/>
              <p:cNvGrpSpPr/>
              <p:nvPr/>
            </p:nvGrpSpPr>
            <p:grpSpPr>
              <a:xfrm>
                <a:off x="15148" y="1066800"/>
                <a:ext cx="420600" cy="5334000"/>
                <a:chOff x="15148" y="1066800"/>
                <a:chExt cx="420600" cy="5334000"/>
              </a:xfrm>
            </p:grpSpPr>
            <p:cxnSp>
              <p:nvCxnSpPr>
                <p:cNvPr id="62" name="Google Shape;62;p13"/>
                <p:cNvCxnSpPr/>
                <p:nvPr/>
              </p:nvCxnSpPr>
              <p:spPr>
                <a:xfrm>
                  <a:off x="15148" y="42672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63" name="Google Shape;63;p13"/>
                <p:cNvCxnSpPr/>
                <p:nvPr/>
              </p:nvCxnSpPr>
              <p:spPr>
                <a:xfrm>
                  <a:off x="15148" y="32004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64" name="Google Shape;64;p13"/>
                <p:cNvCxnSpPr/>
                <p:nvPr/>
              </p:nvCxnSpPr>
              <p:spPr>
                <a:xfrm>
                  <a:off x="15148" y="21336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65" name="Google Shape;65;p13"/>
                <p:cNvCxnSpPr/>
                <p:nvPr/>
              </p:nvCxnSpPr>
              <p:spPr>
                <a:xfrm>
                  <a:off x="15148" y="53340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66" name="Google Shape;66;p13"/>
                <p:cNvCxnSpPr/>
                <p:nvPr/>
              </p:nvCxnSpPr>
              <p:spPr>
                <a:xfrm>
                  <a:off x="15148" y="10668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67" name="Google Shape;67;p13"/>
                <p:cNvCxnSpPr/>
                <p:nvPr/>
              </p:nvCxnSpPr>
              <p:spPr>
                <a:xfrm>
                  <a:off x="15148" y="6400800"/>
                  <a:ext cx="420600"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68" name="Google Shape;68;p13"/>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69" name="Google Shape;69;p13"/>
          <p:cNvSpPr txBox="1">
            <a:spLocks noGrp="1"/>
          </p:cNvSpPr>
          <p:nvPr>
            <p:ph type="title"/>
          </p:nvPr>
        </p:nvSpPr>
        <p:spPr>
          <a:xfrm>
            <a:off x="513085" y="176148"/>
            <a:ext cx="7521000" cy="2355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accent1"/>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1" i="0" u="none" strike="noStrike" cap="none">
                <a:solidFill>
                  <a:schemeClr val="dk2"/>
                </a:solidFill>
                <a:latin typeface="Arial"/>
                <a:ea typeface="Arial"/>
                <a:cs typeface="Arial"/>
                <a:sym typeface="Arial"/>
              </a:defRPr>
            </a:lvl9pPr>
          </a:lstStyle>
          <a:p>
            <a:endParaRPr/>
          </a:p>
        </p:txBody>
      </p:sp>
      <p:sp>
        <p:nvSpPr>
          <p:cNvPr id="70" name="Google Shape;70;p13"/>
          <p:cNvSpPr txBox="1">
            <a:spLocks noGrp="1"/>
          </p:cNvSpPr>
          <p:nvPr>
            <p:ph type="body" idx="1"/>
          </p:nvPr>
        </p:nvSpPr>
        <p:spPr>
          <a:xfrm>
            <a:off x="1482155" y="1443223"/>
            <a:ext cx="4350900" cy="94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ndara"/>
                <a:ea typeface="Candara"/>
                <a:cs typeface="Candara"/>
                <a:sym typeface="Candara"/>
              </a:defRPr>
            </a:lvl1pPr>
            <a:lvl2pPr marL="914400" marR="0" lvl="1" indent="-355600" algn="l" rtl="0">
              <a:lnSpc>
                <a:spcPct val="100000"/>
              </a:lnSpc>
              <a:spcBef>
                <a:spcPts val="0"/>
              </a:spcBef>
              <a:spcAft>
                <a:spcPts val="0"/>
              </a:spcAft>
              <a:buClr>
                <a:schemeClr val="dk2"/>
              </a:buClr>
              <a:buSzPts val="2000"/>
              <a:buFont typeface="Arial"/>
              <a:buChar char="•"/>
              <a:defRPr sz="1600" b="0" i="0" u="none" strike="noStrike" cap="none">
                <a:solidFill>
                  <a:schemeClr val="dk1"/>
                </a:solidFill>
                <a:latin typeface="Candara"/>
                <a:ea typeface="Candara"/>
                <a:cs typeface="Candara"/>
                <a:sym typeface="Candara"/>
              </a:defRPr>
            </a:lvl2pPr>
            <a:lvl3pPr marL="1371600" marR="0" lvl="2" indent="-350519" algn="l" rtl="0">
              <a:lnSpc>
                <a:spcPct val="100000"/>
              </a:lnSpc>
              <a:spcBef>
                <a:spcPts val="0"/>
              </a:spcBef>
              <a:spcAft>
                <a:spcPts val="0"/>
              </a:spcAft>
              <a:buClr>
                <a:schemeClr val="dk2"/>
              </a:buClr>
              <a:buSzPts val="1920"/>
              <a:buFont typeface="Arial"/>
              <a:buChar char="–"/>
              <a:defRPr sz="1600" b="0" i="0" u="none" strike="noStrike" cap="none">
                <a:solidFill>
                  <a:schemeClr val="dk1"/>
                </a:solidFill>
                <a:latin typeface="Candara"/>
                <a:ea typeface="Candara"/>
                <a:cs typeface="Candara"/>
                <a:sym typeface="Candara"/>
              </a:defRPr>
            </a:lvl3pPr>
            <a:lvl4pPr marL="1828800" marR="0" lvl="3" indent="-330200" algn="l" rtl="0">
              <a:lnSpc>
                <a:spcPct val="100000"/>
              </a:lnSpc>
              <a:spcBef>
                <a:spcPts val="0"/>
              </a:spcBef>
              <a:spcAft>
                <a:spcPts val="0"/>
              </a:spcAft>
              <a:buClr>
                <a:schemeClr val="dk2"/>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19023" algn="l" rtl="0">
              <a:lnSpc>
                <a:spcPct val="100000"/>
              </a:lnSpc>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5pPr>
            <a:lvl6pPr marL="2743200" marR="0" lvl="5" indent="-319023" algn="l" rtl="0">
              <a:lnSpc>
                <a:spcPct val="100000"/>
              </a:lnSpc>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6pPr>
            <a:lvl7pPr marL="3200400" marR="0" lvl="6" indent="-319023" algn="l" rtl="0">
              <a:lnSpc>
                <a:spcPct val="100000"/>
              </a:lnSpc>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7pPr>
            <a:lvl8pPr marL="3657600" marR="0" lvl="7" indent="-319023" algn="l" rtl="0">
              <a:lnSpc>
                <a:spcPct val="100000"/>
              </a:lnSpc>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8pPr>
            <a:lvl9pPr marL="4114800" marR="0" lvl="8" indent="-319023" algn="l" rtl="0">
              <a:lnSpc>
                <a:spcPct val="100000"/>
              </a:lnSpc>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9pPr>
          </a:lstStyle>
          <a:p>
            <a:endParaRPr/>
          </a:p>
        </p:txBody>
      </p:sp>
      <p:pic>
        <p:nvPicPr>
          <p:cNvPr id="71" name="Google Shape;71;p13"/>
          <p:cNvPicPr preferRelativeResize="0"/>
          <p:nvPr/>
        </p:nvPicPr>
        <p:blipFill rotWithShape="1">
          <a:blip r:embed="rId28">
            <a:alphaModFix/>
          </a:blip>
          <a:srcRect/>
          <a:stretch/>
        </p:blipFill>
        <p:spPr>
          <a:xfrm>
            <a:off x="8116798" y="79649"/>
            <a:ext cx="342930" cy="347502"/>
          </a:xfrm>
          <a:prstGeom prst="rect">
            <a:avLst/>
          </a:prstGeom>
          <a:noFill/>
          <a:ln>
            <a:noFill/>
          </a:ln>
        </p:spPr>
      </p:pic>
      <p:pic>
        <p:nvPicPr>
          <p:cNvPr id="72" name="Google Shape;72;p13" descr="\\beans\users$\wstraka\Data\Desktop\EUMETSAT 2016 presentations\CIMSS_logo_print_multicolor_glow_PNG_3x2in.png"/>
          <p:cNvPicPr preferRelativeResize="0"/>
          <p:nvPr/>
        </p:nvPicPr>
        <p:blipFill rotWithShape="1">
          <a:blip r:embed="rId29">
            <a:alphaModFix/>
          </a:blip>
          <a:srcRect/>
          <a:stretch/>
        </p:blipFill>
        <p:spPr>
          <a:xfrm>
            <a:off x="8542461" y="56550"/>
            <a:ext cx="551190" cy="393700"/>
          </a:xfrm>
          <a:prstGeom prst="rect">
            <a:avLst/>
          </a:prstGeom>
          <a:noFill/>
          <a:ln>
            <a:noFill/>
          </a:ln>
        </p:spPr>
      </p:pic>
      <p:pic>
        <p:nvPicPr>
          <p:cNvPr id="73" name="Google Shape;73;p13" descr="C:\nsun\Working\Document\STAR\STAR.LOGO.Transparent.png"/>
          <p:cNvPicPr preferRelativeResize="0"/>
          <p:nvPr/>
        </p:nvPicPr>
        <p:blipFill rotWithShape="1">
          <a:blip r:embed="rId30">
            <a:alphaModFix/>
          </a:blip>
          <a:srcRect/>
          <a:stretch/>
        </p:blipFill>
        <p:spPr>
          <a:xfrm>
            <a:off x="7561625" y="16551"/>
            <a:ext cx="472451" cy="4736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1673352" y="723519"/>
            <a:ext cx="5797200" cy="891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100"/>
              <a:buFont typeface="Gill Sans"/>
              <a:buNone/>
              <a:defRPr sz="2100" b="0" i="0" u="none" strike="noStrike" cap="none">
                <a:solidFill>
                  <a:srgbClr val="262626"/>
                </a:solidFill>
                <a:latin typeface="Gill Sans"/>
                <a:ea typeface="Gill Sans"/>
                <a:cs typeface="Gill Sans"/>
                <a:sym typeface="Gill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8" name="Google Shape;158;p28"/>
          <p:cNvSpPr txBox="1">
            <a:spLocks noGrp="1"/>
          </p:cNvSpPr>
          <p:nvPr>
            <p:ph type="body" idx="1"/>
          </p:nvPr>
        </p:nvSpPr>
        <p:spPr>
          <a:xfrm>
            <a:off x="1673352" y="1978534"/>
            <a:ext cx="5797200" cy="2326500"/>
          </a:xfrm>
          <a:prstGeom prst="rect">
            <a:avLst/>
          </a:prstGeom>
          <a:noFill/>
          <a:ln>
            <a:noFill/>
          </a:ln>
        </p:spPr>
        <p:txBody>
          <a:bodyPr spcFirstLastPara="1" wrap="square" lIns="91425" tIns="45700" rIns="91425" bIns="45700" anchor="t" anchorCtr="0">
            <a:normAutofit/>
          </a:bodyPr>
          <a:lstStyle>
            <a:lvl1pPr marL="457200" marR="0" lvl="0" indent="-314325" algn="l" rtl="0">
              <a:lnSpc>
                <a:spcPct val="100000"/>
              </a:lnSpc>
              <a:spcBef>
                <a:spcPts val="750"/>
              </a:spcBef>
              <a:spcAft>
                <a:spcPts val="0"/>
              </a:spcAft>
              <a:buClr>
                <a:schemeClr val="accent2"/>
              </a:buClr>
              <a:buSzPts val="1350"/>
              <a:buFont typeface="Arial"/>
              <a:buChar char="•"/>
              <a:defRPr sz="1350" b="0" i="0" u="none" strike="noStrike" cap="none">
                <a:solidFill>
                  <a:srgbClr val="262626"/>
                </a:solidFill>
                <a:latin typeface="Gill Sans"/>
                <a:ea typeface="Gill Sans"/>
                <a:cs typeface="Gill Sans"/>
                <a:sym typeface="Gill Sans"/>
              </a:defRPr>
            </a:lvl1pPr>
            <a:lvl2pPr marL="914400" marR="0" lvl="1"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2pPr>
            <a:lvl3pPr marL="1371600" marR="0" lvl="2"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3pPr>
            <a:lvl4pPr marL="1828800" marR="0" lvl="3"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4pPr>
            <a:lvl5pPr marL="2286000" marR="0" lvl="4" indent="-304800" algn="l" rtl="0">
              <a:lnSpc>
                <a:spcPct val="100000"/>
              </a:lnSpc>
              <a:spcBef>
                <a:spcPts val="750"/>
              </a:spcBef>
              <a:spcAft>
                <a:spcPts val="0"/>
              </a:spcAft>
              <a:buClr>
                <a:schemeClr val="accent2"/>
              </a:buClr>
              <a:buSzPts val="1200"/>
              <a:buFont typeface="Arial"/>
              <a:buChar char="•"/>
              <a:defRPr sz="1200" b="0" i="0" u="none" strike="noStrike" cap="none">
                <a:solidFill>
                  <a:srgbClr val="262626"/>
                </a:solidFill>
                <a:latin typeface="Gill Sans"/>
                <a:ea typeface="Gill Sans"/>
                <a:cs typeface="Gill Sans"/>
                <a:sym typeface="Gill Sans"/>
              </a:defRPr>
            </a:lvl5pPr>
            <a:lvl6pPr marL="2743200" marR="0" lvl="5"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00000"/>
              </a:lnSpc>
              <a:spcBef>
                <a:spcPts val="750"/>
              </a:spcBef>
              <a:spcAft>
                <a:spcPts val="0"/>
              </a:spcAft>
              <a:buClr>
                <a:schemeClr val="accent2"/>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59" name="Google Shape;159;p28"/>
          <p:cNvSpPr txBox="1">
            <a:spLocks noGrp="1"/>
          </p:cNvSpPr>
          <p:nvPr>
            <p:ph type="dt" idx="10"/>
          </p:nvPr>
        </p:nvSpPr>
        <p:spPr>
          <a:xfrm>
            <a:off x="5866072" y="4679112"/>
            <a:ext cx="2065200" cy="2430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60" name="Google Shape;160;p28"/>
          <p:cNvSpPr txBox="1">
            <a:spLocks noGrp="1"/>
          </p:cNvSpPr>
          <p:nvPr>
            <p:ph type="ftr" idx="11"/>
          </p:nvPr>
        </p:nvSpPr>
        <p:spPr>
          <a:xfrm>
            <a:off x="1200150" y="4677156"/>
            <a:ext cx="4425900" cy="240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61" name="Google Shape;161;p28"/>
          <p:cNvSpPr>
            <a:spLocks noGrp="1"/>
          </p:cNvSpPr>
          <p:nvPr>
            <p:ph type="sldNum" idx="12"/>
          </p:nvPr>
        </p:nvSpPr>
        <p:spPr>
          <a:xfrm>
            <a:off x="8069192" y="4663440"/>
            <a:ext cx="274200" cy="274200"/>
          </a:xfrm>
          <a:prstGeom prst="ellipse">
            <a:avLst/>
          </a:prstGeom>
          <a:solidFill>
            <a:srgbClr val="1D1D1D">
              <a:alpha val="69800"/>
            </a:srgbClr>
          </a:solidFill>
          <a:ln>
            <a:noFill/>
          </a:ln>
        </p:spPr>
        <p:txBody>
          <a:bodyPr spcFirstLastPara="1" wrap="square" lIns="18275" tIns="45700" rIns="18275" bIns="45700" anchor="ctr" anchorCtr="0">
            <a:noAutofit/>
          </a:bodyPr>
          <a:lstStyle>
            <a:lvl1pPr marL="0" marR="0" lvl="0" indent="0" algn="ctr" rtl="0">
              <a:spcBef>
                <a:spcPts val="0"/>
              </a:spcBef>
              <a:buNone/>
              <a:defRPr sz="825"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825"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825"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825"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825"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825"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825"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825"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825"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hyperlink" Target="https://ral.ucar.edu/tool/fuel-moisture-content-retrieval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fmc.ral.ucar.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hyperlink" Target="mailto:wstraka@ssec.wisc.edu" TargetMode="External"/><Relationship Id="rId3" Type="http://schemas.openxmlformats.org/officeDocument/2006/relationships/image" Target="../media/image13.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hyperlink" Target="mailto:william.straka@noa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aviation.cira.colostate.edu/" TargetMode="Externa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8.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ctrTitle"/>
          </p:nvPr>
        </p:nvSpPr>
        <p:spPr>
          <a:xfrm>
            <a:off x="2514600" y="19050"/>
            <a:ext cx="6275100" cy="92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c</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sp>
        <p:nvSpPr>
          <p:cNvPr id="238" name="Google Shape;238;p40"/>
          <p:cNvSpPr txBox="1"/>
          <p:nvPr/>
        </p:nvSpPr>
        <p:spPr>
          <a:xfrm>
            <a:off x="2514600" y="1115675"/>
            <a:ext cx="6210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Candara"/>
                <a:ea typeface="Candara"/>
                <a:cs typeface="Candara"/>
                <a:sym typeface="Candara"/>
              </a:rPr>
              <a:t>William Straka - Presenter</a:t>
            </a:r>
            <a:endParaRPr sz="1800" b="1">
              <a:solidFill>
                <a:schemeClr val="lt2"/>
              </a:solidFill>
              <a:latin typeface="Candara"/>
              <a:ea typeface="Candara"/>
              <a:cs typeface="Candara"/>
              <a:sym typeface="Candara"/>
            </a:endParaRPr>
          </a:p>
          <a:p>
            <a:pPr marL="0" lvl="0" indent="0" algn="l" rtl="0">
              <a:spcBef>
                <a:spcPts val="0"/>
              </a:spcBef>
              <a:spcAft>
                <a:spcPts val="0"/>
              </a:spcAft>
              <a:buNone/>
            </a:pPr>
            <a:r>
              <a:rPr lang="en" sz="1800" b="1">
                <a:solidFill>
                  <a:schemeClr val="lt2"/>
                </a:solidFill>
                <a:latin typeface="Candara"/>
                <a:ea typeface="Candara"/>
                <a:cs typeface="Candara"/>
                <a:sym typeface="Candara"/>
              </a:rPr>
              <a:t>With thanks to Jen Delamere, Sean Helfrich, the LEO Program and Many others!</a:t>
            </a:r>
            <a:endParaRPr sz="1800" b="1">
              <a:solidFill>
                <a:schemeClr val="lt2"/>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p:nvPr/>
        </p:nvSpPr>
        <p:spPr>
          <a:xfrm>
            <a:off x="277790" y="262351"/>
            <a:ext cx="8602800" cy="5559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124163"/>
              </a:buClr>
              <a:buSzPts val="3300"/>
              <a:buFont typeface="Arial"/>
              <a:buNone/>
            </a:pPr>
            <a:r>
              <a:rPr lang="en" sz="2100" b="0" i="0" u="none" strike="noStrike" cap="none">
                <a:solidFill>
                  <a:srgbClr val="124163"/>
                </a:solidFill>
                <a:latin typeface="Calibri"/>
                <a:ea typeface="Calibri"/>
                <a:cs typeface="Calibri"/>
                <a:sym typeface="Calibri"/>
              </a:rPr>
              <a:t>LEO Measurements Cover All Usable Regions of Electromagnetic Spectrum</a:t>
            </a:r>
            <a:endParaRPr sz="1100"/>
          </a:p>
        </p:txBody>
      </p:sp>
      <p:pic>
        <p:nvPicPr>
          <p:cNvPr id="340" name="Google Shape;340;p49" descr="A picture containing text, screenshot, water&#10;&#10;Description automatically generated"/>
          <p:cNvPicPr preferRelativeResize="0"/>
          <p:nvPr/>
        </p:nvPicPr>
        <p:blipFill rotWithShape="1">
          <a:blip r:embed="rId3">
            <a:alphaModFix/>
          </a:blip>
          <a:srcRect/>
          <a:stretch/>
        </p:blipFill>
        <p:spPr>
          <a:xfrm>
            <a:off x="0" y="822884"/>
            <a:ext cx="9143998" cy="37390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0" descr="A picture containing text, planet, screenshot, outer space&#10;&#10;Description automatically generated"/>
          <p:cNvPicPr preferRelativeResize="0"/>
          <p:nvPr/>
        </p:nvPicPr>
        <p:blipFill rotWithShape="1">
          <a:blip r:embed="rId3">
            <a:alphaModFix/>
          </a:blip>
          <a:srcRect/>
          <a:stretch/>
        </p:blipFill>
        <p:spPr>
          <a:xfrm>
            <a:off x="0" y="0"/>
            <a:ext cx="9143996" cy="517358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1"/>
          <p:cNvSpPr txBox="1">
            <a:spLocks noGrp="1"/>
          </p:cNvSpPr>
          <p:nvPr>
            <p:ph type="title"/>
          </p:nvPr>
        </p:nvSpPr>
        <p:spPr>
          <a:xfrm>
            <a:off x="578888" y="361181"/>
            <a:ext cx="8094900" cy="6306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lt1"/>
              </a:buClr>
              <a:buSzPts val="3300"/>
              <a:buFont typeface="Calibri"/>
              <a:buNone/>
            </a:pPr>
            <a:r>
              <a:rPr lang="en" sz="2700" b="0">
                <a:solidFill>
                  <a:schemeClr val="dk2"/>
                </a:solidFill>
              </a:rPr>
              <a:t>Sediment in the Gulf of Mexico after Hurricane Ian </a:t>
            </a:r>
            <a:endParaRPr sz="2700" b="0">
              <a:solidFill>
                <a:schemeClr val="dk2"/>
              </a:solidFill>
            </a:endParaRPr>
          </a:p>
        </p:txBody>
      </p:sp>
      <p:sp>
        <p:nvSpPr>
          <p:cNvPr id="351" name="Google Shape;351;p51"/>
          <p:cNvSpPr txBox="1"/>
          <p:nvPr/>
        </p:nvSpPr>
        <p:spPr>
          <a:xfrm>
            <a:off x="396881" y="960844"/>
            <a:ext cx="42912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Calibri"/>
                <a:ea typeface="Calibri"/>
                <a:cs typeface="Calibri"/>
                <a:sym typeface="Calibri"/>
              </a:rPr>
              <a:t>August 28, </a:t>
            </a:r>
            <a:r>
              <a:rPr lang="en" sz="1500" b="1" i="0" u="none" strike="noStrike" cap="none">
                <a:solidFill>
                  <a:srgbClr val="00B2A9"/>
                </a:solidFill>
                <a:latin typeface="Calibri"/>
                <a:ea typeface="Calibri"/>
                <a:cs typeface="Calibri"/>
                <a:sym typeface="Calibri"/>
              </a:rPr>
              <a:t>2021</a:t>
            </a:r>
            <a:endParaRPr sz="1500" b="1" i="0" u="none" strike="noStrike" cap="none">
              <a:solidFill>
                <a:srgbClr val="00B2A9"/>
              </a:solidFill>
              <a:latin typeface="Calibri"/>
              <a:ea typeface="Calibri"/>
              <a:cs typeface="Calibri"/>
              <a:sym typeface="Calibri"/>
            </a:endParaRPr>
          </a:p>
        </p:txBody>
      </p:sp>
      <p:sp>
        <p:nvSpPr>
          <p:cNvPr id="352" name="Google Shape;352;p51"/>
          <p:cNvSpPr txBox="1"/>
          <p:nvPr/>
        </p:nvSpPr>
        <p:spPr>
          <a:xfrm>
            <a:off x="4901944" y="964425"/>
            <a:ext cx="42912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Calibri"/>
                <a:ea typeface="Calibri"/>
                <a:cs typeface="Calibri"/>
                <a:sym typeface="Calibri"/>
              </a:rPr>
              <a:t>October 2, </a:t>
            </a:r>
            <a:r>
              <a:rPr lang="en" sz="1500" b="1" i="0" u="none" strike="noStrike" cap="none">
                <a:solidFill>
                  <a:srgbClr val="00B2A9"/>
                </a:solidFill>
                <a:latin typeface="Calibri"/>
                <a:ea typeface="Calibri"/>
                <a:cs typeface="Calibri"/>
                <a:sym typeface="Calibri"/>
              </a:rPr>
              <a:t>2022</a:t>
            </a:r>
            <a:endParaRPr sz="1500" b="1" i="0" u="none" strike="noStrike" cap="none">
              <a:solidFill>
                <a:srgbClr val="00B2A9"/>
              </a:solidFill>
              <a:latin typeface="Calibri"/>
              <a:ea typeface="Calibri"/>
              <a:cs typeface="Calibri"/>
              <a:sym typeface="Calibri"/>
            </a:endParaRPr>
          </a:p>
        </p:txBody>
      </p:sp>
      <p:sp>
        <p:nvSpPr>
          <p:cNvPr id="353" name="Google Shape;353;p51"/>
          <p:cNvSpPr txBox="1"/>
          <p:nvPr/>
        </p:nvSpPr>
        <p:spPr>
          <a:xfrm>
            <a:off x="7317525" y="4770075"/>
            <a:ext cx="15846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STAR JSTAR Mapper</a:t>
            </a:r>
            <a:endParaRPr sz="1400" b="0" i="0" u="none" strike="noStrike" cap="none">
              <a:solidFill>
                <a:schemeClr val="dk1"/>
              </a:solidFill>
              <a:latin typeface="Calibri"/>
              <a:ea typeface="Calibri"/>
              <a:cs typeface="Calibri"/>
              <a:sym typeface="Calibri"/>
            </a:endParaRPr>
          </a:p>
        </p:txBody>
      </p:sp>
      <p:pic>
        <p:nvPicPr>
          <p:cNvPr id="354" name="Google Shape;354;p51"/>
          <p:cNvPicPr preferRelativeResize="0"/>
          <p:nvPr/>
        </p:nvPicPr>
        <p:blipFill rotWithShape="1">
          <a:blip r:embed="rId3">
            <a:alphaModFix/>
          </a:blip>
          <a:srcRect r="23330"/>
          <a:stretch/>
        </p:blipFill>
        <p:spPr>
          <a:xfrm>
            <a:off x="4901942" y="1287532"/>
            <a:ext cx="4291156" cy="3230119"/>
          </a:xfrm>
          <a:prstGeom prst="rect">
            <a:avLst/>
          </a:prstGeom>
          <a:noFill/>
          <a:ln>
            <a:noFill/>
          </a:ln>
        </p:spPr>
      </p:pic>
      <p:pic>
        <p:nvPicPr>
          <p:cNvPr id="355" name="Google Shape;355;p51"/>
          <p:cNvPicPr preferRelativeResize="0"/>
          <p:nvPr/>
        </p:nvPicPr>
        <p:blipFill rotWithShape="1">
          <a:blip r:embed="rId4">
            <a:alphaModFix/>
          </a:blip>
          <a:srcRect r="23023"/>
          <a:stretch/>
        </p:blipFill>
        <p:spPr>
          <a:xfrm>
            <a:off x="383458" y="1287532"/>
            <a:ext cx="4304585" cy="3230119"/>
          </a:xfrm>
          <a:prstGeom prst="rect">
            <a:avLst/>
          </a:prstGeom>
          <a:noFill/>
          <a:ln>
            <a:noFill/>
          </a:ln>
        </p:spPr>
      </p:pic>
      <p:sp>
        <p:nvSpPr>
          <p:cNvPr id="356" name="Google Shape;356;p51"/>
          <p:cNvSpPr txBox="1"/>
          <p:nvPr/>
        </p:nvSpPr>
        <p:spPr>
          <a:xfrm>
            <a:off x="3709238" y="976013"/>
            <a:ext cx="2182800" cy="2769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3300"/>
              <a:buFont typeface="Arial"/>
              <a:buNone/>
            </a:pPr>
            <a:r>
              <a:rPr lang="en" sz="1800" b="1" i="0" u="none" strike="noStrike" cap="none">
                <a:solidFill>
                  <a:srgbClr val="0085CA"/>
                </a:solidFill>
                <a:latin typeface="Calibri"/>
                <a:ea typeface="Calibri"/>
                <a:cs typeface="Calibri"/>
                <a:sym typeface="Calibri"/>
              </a:rPr>
              <a:t>(NOAA-20 VIIRS)</a:t>
            </a:r>
            <a:endParaRPr sz="1800" b="1" i="0" u="none" strike="noStrike" cap="none">
              <a:solidFill>
                <a:srgbClr val="0085CA"/>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2"/>
          <p:cNvSpPr txBox="1">
            <a:spLocks noGrp="1"/>
          </p:cNvSpPr>
          <p:nvPr>
            <p:ph type="title"/>
          </p:nvPr>
        </p:nvSpPr>
        <p:spPr>
          <a:xfrm>
            <a:off x="384814" y="132111"/>
            <a:ext cx="5640900" cy="176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24163"/>
              </a:buClr>
              <a:buSzPts val="2700"/>
              <a:buFont typeface="Calibri"/>
              <a:buNone/>
            </a:pPr>
            <a:r>
              <a:rPr lang="en"/>
              <a:t>NWS Applications of LEO Observations</a:t>
            </a:r>
            <a:endParaRPr/>
          </a:p>
        </p:txBody>
      </p:sp>
      <p:pic>
        <p:nvPicPr>
          <p:cNvPr id="362" name="Google Shape;362;p52"/>
          <p:cNvPicPr preferRelativeResize="0"/>
          <p:nvPr/>
        </p:nvPicPr>
        <p:blipFill rotWithShape="1">
          <a:blip r:embed="rId3">
            <a:alphaModFix/>
          </a:blip>
          <a:srcRect r="72942"/>
          <a:stretch/>
        </p:blipFill>
        <p:spPr>
          <a:xfrm>
            <a:off x="449829" y="473550"/>
            <a:ext cx="1807524" cy="3369855"/>
          </a:xfrm>
          <a:prstGeom prst="rect">
            <a:avLst/>
          </a:prstGeom>
          <a:noFill/>
          <a:ln>
            <a:noFill/>
          </a:ln>
        </p:spPr>
      </p:pic>
      <p:pic>
        <p:nvPicPr>
          <p:cNvPr id="363" name="Google Shape;363;p52"/>
          <p:cNvPicPr preferRelativeResize="0"/>
          <p:nvPr/>
        </p:nvPicPr>
        <p:blipFill rotWithShape="1">
          <a:blip r:embed="rId4">
            <a:alphaModFix/>
          </a:blip>
          <a:srcRect/>
          <a:stretch/>
        </p:blipFill>
        <p:spPr>
          <a:xfrm>
            <a:off x="2414356" y="1072075"/>
            <a:ext cx="2157643" cy="1344618"/>
          </a:xfrm>
          <a:prstGeom prst="rect">
            <a:avLst/>
          </a:prstGeom>
          <a:noFill/>
          <a:ln>
            <a:noFill/>
          </a:ln>
        </p:spPr>
      </p:pic>
      <p:sp>
        <p:nvSpPr>
          <p:cNvPr id="364" name="Google Shape;364;p52"/>
          <p:cNvSpPr txBox="1"/>
          <p:nvPr/>
        </p:nvSpPr>
        <p:spPr>
          <a:xfrm>
            <a:off x="2383991" y="2404945"/>
            <a:ext cx="22182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1" i="1" u="none" strike="noStrike" cap="none">
                <a:solidFill>
                  <a:srgbClr val="0E71B0"/>
                </a:solidFill>
                <a:latin typeface="Calibri"/>
                <a:ea typeface="Calibri"/>
                <a:cs typeface="Calibri"/>
                <a:sym typeface="Calibri"/>
              </a:rPr>
              <a:t>LEO MW and IR measurements are the biggest contributors to skill in global Numerical Weather Prediction (NWP) models   - </a:t>
            </a:r>
            <a:r>
              <a:rPr lang="en" sz="800" b="0" i="0" u="none" strike="noStrike" cap="none">
                <a:solidFill>
                  <a:schemeClr val="dk1"/>
                </a:solidFill>
                <a:latin typeface="Calibri"/>
                <a:ea typeface="Calibri"/>
                <a:cs typeface="Calibri"/>
                <a:sym typeface="Calibri"/>
              </a:rPr>
              <a:t>Saunders 2021</a:t>
            </a:r>
            <a:endParaRPr sz="1100"/>
          </a:p>
        </p:txBody>
      </p:sp>
      <p:pic>
        <p:nvPicPr>
          <p:cNvPr id="365" name="Google Shape;365;p52" descr="[TPW Animated Gif]"/>
          <p:cNvPicPr preferRelativeResize="0"/>
          <p:nvPr/>
        </p:nvPicPr>
        <p:blipFill rotWithShape="1">
          <a:blip r:embed="rId5">
            <a:alphaModFix/>
          </a:blip>
          <a:srcRect/>
          <a:stretch/>
        </p:blipFill>
        <p:spPr>
          <a:xfrm>
            <a:off x="3026669" y="3042350"/>
            <a:ext cx="3253782" cy="1529451"/>
          </a:xfrm>
          <a:prstGeom prst="rect">
            <a:avLst/>
          </a:prstGeom>
          <a:noFill/>
          <a:ln>
            <a:noFill/>
          </a:ln>
        </p:spPr>
      </p:pic>
      <p:pic>
        <p:nvPicPr>
          <p:cNvPr id="366" name="Google Shape;366;p52"/>
          <p:cNvPicPr preferRelativeResize="0"/>
          <p:nvPr/>
        </p:nvPicPr>
        <p:blipFill rotWithShape="1">
          <a:blip r:embed="rId6">
            <a:alphaModFix/>
          </a:blip>
          <a:srcRect/>
          <a:stretch/>
        </p:blipFill>
        <p:spPr>
          <a:xfrm>
            <a:off x="6365797" y="2837756"/>
            <a:ext cx="2436481" cy="1882599"/>
          </a:xfrm>
          <a:prstGeom prst="rect">
            <a:avLst/>
          </a:prstGeom>
          <a:noFill/>
          <a:ln>
            <a:noFill/>
          </a:ln>
        </p:spPr>
      </p:pic>
      <p:pic>
        <p:nvPicPr>
          <p:cNvPr id="367" name="Google Shape;367;p52"/>
          <p:cNvPicPr preferRelativeResize="0"/>
          <p:nvPr/>
        </p:nvPicPr>
        <p:blipFill rotWithShape="1">
          <a:blip r:embed="rId7">
            <a:alphaModFix/>
          </a:blip>
          <a:srcRect/>
          <a:stretch/>
        </p:blipFill>
        <p:spPr>
          <a:xfrm>
            <a:off x="5374408" y="988618"/>
            <a:ext cx="2634981" cy="1858150"/>
          </a:xfrm>
          <a:prstGeom prst="rect">
            <a:avLst/>
          </a:prstGeom>
          <a:noFill/>
          <a:ln>
            <a:noFill/>
          </a:ln>
        </p:spPr>
      </p:pic>
      <p:sp>
        <p:nvSpPr>
          <p:cNvPr id="368" name="Google Shape;368;p52"/>
          <p:cNvSpPr txBox="1"/>
          <p:nvPr/>
        </p:nvSpPr>
        <p:spPr>
          <a:xfrm>
            <a:off x="5237032" y="1579417"/>
            <a:ext cx="2670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C00000"/>
                </a:solidFill>
                <a:latin typeface="Arial"/>
                <a:ea typeface="Arial"/>
                <a:cs typeface="Arial"/>
                <a:sym typeface="Arial"/>
              </a:rPr>
              <a:t>✓</a:t>
            </a:r>
            <a:endParaRPr sz="1100"/>
          </a:p>
        </p:txBody>
      </p:sp>
      <p:sp>
        <p:nvSpPr>
          <p:cNvPr id="369" name="Google Shape;369;p52"/>
          <p:cNvSpPr txBox="1"/>
          <p:nvPr/>
        </p:nvSpPr>
        <p:spPr>
          <a:xfrm>
            <a:off x="5247419" y="1724890"/>
            <a:ext cx="2670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C00000"/>
                </a:solidFill>
                <a:latin typeface="Arial"/>
                <a:ea typeface="Arial"/>
                <a:cs typeface="Arial"/>
                <a:sym typeface="Arial"/>
              </a:rPr>
              <a:t>✓</a:t>
            </a:r>
            <a:endParaRPr sz="1100"/>
          </a:p>
        </p:txBody>
      </p:sp>
      <p:sp>
        <p:nvSpPr>
          <p:cNvPr id="370" name="Google Shape;370;p52"/>
          <p:cNvSpPr txBox="1"/>
          <p:nvPr/>
        </p:nvSpPr>
        <p:spPr>
          <a:xfrm>
            <a:off x="5247416" y="1797626"/>
            <a:ext cx="267000" cy="192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C00000"/>
                </a:solidFill>
                <a:latin typeface="Arial"/>
                <a:ea typeface="Arial"/>
                <a:cs typeface="Arial"/>
                <a:sym typeface="Arial"/>
              </a:rPr>
              <a:t>✓</a:t>
            </a:r>
            <a:endParaRPr sz="1100"/>
          </a:p>
        </p:txBody>
      </p:sp>
      <p:sp>
        <p:nvSpPr>
          <p:cNvPr id="371" name="Google Shape;371;p52"/>
          <p:cNvSpPr txBox="1"/>
          <p:nvPr/>
        </p:nvSpPr>
        <p:spPr>
          <a:xfrm>
            <a:off x="8164065" y="1617611"/>
            <a:ext cx="979800" cy="315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a:solidFill>
                  <a:srgbClr val="C00000"/>
                </a:solidFill>
                <a:latin typeface="Arial"/>
                <a:ea typeface="Arial"/>
                <a:cs typeface="Arial"/>
                <a:sym typeface="Arial"/>
              </a:rPr>
              <a:t>✓ </a:t>
            </a:r>
            <a:r>
              <a:rPr lang="en" sz="800" b="0" i="0" u="none" strike="noStrike" cap="none">
                <a:solidFill>
                  <a:schemeClr val="dk2"/>
                </a:solidFill>
                <a:latin typeface="Arial"/>
                <a:ea typeface="Arial"/>
                <a:cs typeface="Arial"/>
                <a:sym typeface="Arial"/>
              </a:rPr>
              <a:t>Legacy POES Still Impactful</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4"/>
          <p:cNvSpPr txBox="1">
            <a:spLocks noGrp="1"/>
          </p:cNvSpPr>
          <p:nvPr>
            <p:ph type="title"/>
          </p:nvPr>
        </p:nvSpPr>
        <p:spPr>
          <a:xfrm>
            <a:off x="384814" y="132111"/>
            <a:ext cx="5640900" cy="176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24163"/>
              </a:buClr>
              <a:buSzPts val="2700"/>
              <a:buFont typeface="Calibri"/>
              <a:buNone/>
            </a:pPr>
            <a:r>
              <a:rPr lang="en"/>
              <a:t>NWS Applications of LEO Observations</a:t>
            </a:r>
            <a:endParaRPr/>
          </a:p>
        </p:txBody>
      </p:sp>
      <p:pic>
        <p:nvPicPr>
          <p:cNvPr id="392" name="Google Shape;392;p54" descr="remotesensing-08-00523-Singlecase.png"/>
          <p:cNvPicPr preferRelativeResize="0"/>
          <p:nvPr/>
        </p:nvPicPr>
        <p:blipFill rotWithShape="1">
          <a:blip r:embed="rId3">
            <a:alphaModFix/>
          </a:blip>
          <a:srcRect/>
          <a:stretch/>
        </p:blipFill>
        <p:spPr>
          <a:xfrm>
            <a:off x="6096003" y="3086102"/>
            <a:ext cx="1949162" cy="1834681"/>
          </a:xfrm>
          <a:prstGeom prst="rect">
            <a:avLst/>
          </a:prstGeom>
          <a:noFill/>
          <a:ln>
            <a:noFill/>
          </a:ln>
        </p:spPr>
      </p:pic>
      <p:pic>
        <p:nvPicPr>
          <p:cNvPr id="393" name="Google Shape;393;p54"/>
          <p:cNvPicPr preferRelativeResize="0"/>
          <p:nvPr/>
        </p:nvPicPr>
        <p:blipFill rotWithShape="1">
          <a:blip r:embed="rId4">
            <a:alphaModFix/>
          </a:blip>
          <a:srcRect/>
          <a:stretch/>
        </p:blipFill>
        <p:spPr>
          <a:xfrm>
            <a:off x="838203" y="3200402"/>
            <a:ext cx="3019424" cy="1669241"/>
          </a:xfrm>
          <a:prstGeom prst="rect">
            <a:avLst/>
          </a:prstGeom>
          <a:noFill/>
          <a:ln>
            <a:noFill/>
          </a:ln>
        </p:spPr>
      </p:pic>
      <p:pic>
        <p:nvPicPr>
          <p:cNvPr id="394" name="Google Shape;394;p54" descr="IST_VIIRS_4km_0227_small.jpg"/>
          <p:cNvPicPr preferRelativeResize="0"/>
          <p:nvPr/>
        </p:nvPicPr>
        <p:blipFill rotWithShape="1">
          <a:blip r:embed="rId5">
            <a:alphaModFix/>
          </a:blip>
          <a:srcRect/>
          <a:stretch/>
        </p:blipFill>
        <p:spPr>
          <a:xfrm>
            <a:off x="3276600" y="857250"/>
            <a:ext cx="1714500" cy="1789536"/>
          </a:xfrm>
          <a:prstGeom prst="rect">
            <a:avLst/>
          </a:prstGeom>
          <a:noFill/>
          <a:ln>
            <a:noFill/>
          </a:ln>
        </p:spPr>
      </p:pic>
      <p:pic>
        <p:nvPicPr>
          <p:cNvPr id="395" name="Google Shape;395;p54" descr="viirsice.jpg"/>
          <p:cNvPicPr preferRelativeResize="0"/>
          <p:nvPr/>
        </p:nvPicPr>
        <p:blipFill rotWithShape="1">
          <a:blip r:embed="rId6">
            <a:alphaModFix/>
          </a:blip>
          <a:srcRect/>
          <a:stretch/>
        </p:blipFill>
        <p:spPr>
          <a:xfrm>
            <a:off x="6019800" y="914401"/>
            <a:ext cx="2102736" cy="1712151"/>
          </a:xfrm>
          <a:prstGeom prst="rect">
            <a:avLst/>
          </a:prstGeom>
          <a:noFill/>
          <a:ln>
            <a:noFill/>
          </a:ln>
        </p:spPr>
      </p:pic>
      <p:pic>
        <p:nvPicPr>
          <p:cNvPr id="396" name="Google Shape;396;p54"/>
          <p:cNvPicPr preferRelativeResize="0"/>
          <p:nvPr/>
        </p:nvPicPr>
        <p:blipFill rotWithShape="1">
          <a:blip r:embed="rId7">
            <a:alphaModFix/>
          </a:blip>
          <a:srcRect/>
          <a:stretch/>
        </p:blipFill>
        <p:spPr>
          <a:xfrm>
            <a:off x="762003" y="933452"/>
            <a:ext cx="1757363" cy="1757363"/>
          </a:xfrm>
          <a:prstGeom prst="rect">
            <a:avLst/>
          </a:prstGeom>
          <a:noFill/>
          <a:ln>
            <a:noFill/>
          </a:ln>
        </p:spPr>
      </p:pic>
      <p:sp>
        <p:nvSpPr>
          <p:cNvPr id="397" name="Google Shape;397;p54"/>
          <p:cNvSpPr txBox="1"/>
          <p:nvPr/>
        </p:nvSpPr>
        <p:spPr>
          <a:xfrm>
            <a:off x="1414393" y="2837713"/>
            <a:ext cx="25218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Snow Cover (binary)</a:t>
            </a:r>
            <a:endParaRPr sz="2000" b="0" i="0" u="none" strike="noStrike" cap="none">
              <a:solidFill>
                <a:srgbClr val="000000"/>
              </a:solidFill>
              <a:latin typeface="Arial"/>
              <a:ea typeface="Arial"/>
              <a:cs typeface="Arial"/>
              <a:sym typeface="Arial"/>
            </a:endParaRPr>
          </a:p>
        </p:txBody>
      </p:sp>
      <p:sp>
        <p:nvSpPr>
          <p:cNvPr id="398" name="Google Shape;398;p54"/>
          <p:cNvSpPr txBox="1"/>
          <p:nvPr/>
        </p:nvSpPr>
        <p:spPr>
          <a:xfrm>
            <a:off x="3124201" y="495300"/>
            <a:ext cx="3017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Ice Surface Temperature</a:t>
            </a:r>
            <a:endParaRPr sz="2000" b="0" i="0" u="none" strike="noStrike" cap="none">
              <a:solidFill>
                <a:srgbClr val="000000"/>
              </a:solidFill>
              <a:latin typeface="Arial"/>
              <a:ea typeface="Arial"/>
              <a:cs typeface="Arial"/>
              <a:sym typeface="Arial"/>
            </a:endParaRPr>
          </a:p>
        </p:txBody>
      </p:sp>
      <p:sp>
        <p:nvSpPr>
          <p:cNvPr id="399" name="Google Shape;399;p54"/>
          <p:cNvSpPr txBox="1"/>
          <p:nvPr/>
        </p:nvSpPr>
        <p:spPr>
          <a:xfrm>
            <a:off x="6400801" y="571500"/>
            <a:ext cx="22797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Ice Thickness/Age</a:t>
            </a:r>
            <a:endParaRPr sz="2000" b="0" i="0" u="none" strike="noStrike" cap="none">
              <a:solidFill>
                <a:srgbClr val="000000"/>
              </a:solidFill>
              <a:latin typeface="Arial"/>
              <a:ea typeface="Arial"/>
              <a:cs typeface="Arial"/>
              <a:sym typeface="Arial"/>
            </a:endParaRPr>
          </a:p>
        </p:txBody>
      </p:sp>
      <p:sp>
        <p:nvSpPr>
          <p:cNvPr id="400" name="Google Shape;400;p54"/>
          <p:cNvSpPr txBox="1"/>
          <p:nvPr/>
        </p:nvSpPr>
        <p:spPr>
          <a:xfrm>
            <a:off x="6096004" y="2800350"/>
            <a:ext cx="21933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Ice Concentration</a:t>
            </a:r>
            <a:endParaRPr sz="2000" b="0" i="0" u="none" strike="noStrike" cap="none">
              <a:solidFill>
                <a:srgbClr val="000000"/>
              </a:solidFill>
              <a:latin typeface="Arial"/>
              <a:ea typeface="Arial"/>
              <a:cs typeface="Arial"/>
              <a:sym typeface="Arial"/>
            </a:endParaRPr>
          </a:p>
        </p:txBody>
      </p:sp>
      <p:sp>
        <p:nvSpPr>
          <p:cNvPr id="401" name="Google Shape;401;p54"/>
          <p:cNvSpPr txBox="1"/>
          <p:nvPr/>
        </p:nvSpPr>
        <p:spPr>
          <a:xfrm>
            <a:off x="792707" y="572640"/>
            <a:ext cx="182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Snow Fraction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600200" y="119875"/>
            <a:ext cx="6873300" cy="3684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None/>
            </a:pPr>
            <a:r>
              <a:rPr lang="en"/>
              <a:t>Improved Operational Sea Ice Products using Spatially Enhanced AMSR2 Data</a:t>
            </a:r>
            <a:endParaRPr/>
          </a:p>
        </p:txBody>
      </p:sp>
      <p:pic>
        <p:nvPicPr>
          <p:cNvPr id="407" name="Google Shape;407;p55"/>
          <p:cNvPicPr preferRelativeResize="0"/>
          <p:nvPr/>
        </p:nvPicPr>
        <p:blipFill rotWithShape="1">
          <a:blip r:embed="rId3">
            <a:alphaModFix/>
          </a:blip>
          <a:srcRect/>
          <a:stretch/>
        </p:blipFill>
        <p:spPr>
          <a:xfrm>
            <a:off x="3059745" y="1391738"/>
            <a:ext cx="2934585" cy="2735224"/>
          </a:xfrm>
          <a:prstGeom prst="rect">
            <a:avLst/>
          </a:prstGeom>
          <a:noFill/>
          <a:ln>
            <a:noFill/>
          </a:ln>
        </p:spPr>
      </p:pic>
      <p:sp>
        <p:nvSpPr>
          <p:cNvPr id="408" name="Google Shape;408;p55"/>
          <p:cNvSpPr txBox="1"/>
          <p:nvPr/>
        </p:nvSpPr>
        <p:spPr>
          <a:xfrm>
            <a:off x="511553" y="458572"/>
            <a:ext cx="7886700" cy="994200"/>
          </a:xfrm>
          <a:prstGeom prst="rect">
            <a:avLst/>
          </a:prstGeom>
          <a:noFill/>
          <a:ln>
            <a:noFill/>
          </a:ln>
        </p:spPr>
        <p:txBody>
          <a:bodyPr spcFirstLastPara="1" wrap="square" lIns="68575" tIns="34275" rIns="68575" bIns="34275" anchor="ctr" anchorCtr="0">
            <a:normAutofit/>
          </a:bodyPr>
          <a:lstStyle/>
          <a:p>
            <a:pPr marL="0" marR="0" lvl="0" indent="0" algn="l" rtl="0">
              <a:lnSpc>
                <a:spcPct val="90000"/>
              </a:lnSpc>
              <a:spcBef>
                <a:spcPts val="0"/>
              </a:spcBef>
              <a:spcAft>
                <a:spcPts val="0"/>
              </a:spcAft>
              <a:buClr>
                <a:srgbClr val="000000"/>
              </a:buClr>
              <a:buSzPts val="2100"/>
              <a:buFont typeface="Arial"/>
              <a:buNone/>
            </a:pPr>
            <a:r>
              <a:rPr lang="en" sz="2100" b="0" i="0" u="none" strike="noStrike" cap="none">
                <a:solidFill>
                  <a:srgbClr val="000000"/>
                </a:solidFill>
                <a:latin typeface="Calibri"/>
                <a:ea typeface="Calibri"/>
                <a:cs typeface="Calibri"/>
                <a:sym typeface="Calibri"/>
              </a:rPr>
              <a:t>Comparison to NOAA legacy 10 km products (Bering Sea) </a:t>
            </a:r>
            <a:endParaRPr sz="2100" b="0" i="0" u="none" strike="noStrike" cap="none">
              <a:solidFill>
                <a:srgbClr val="000000"/>
              </a:solidFill>
              <a:latin typeface="Calibri"/>
              <a:ea typeface="Calibri"/>
              <a:cs typeface="Calibri"/>
              <a:sym typeface="Calibri"/>
            </a:endParaRPr>
          </a:p>
        </p:txBody>
      </p:sp>
      <p:pic>
        <p:nvPicPr>
          <p:cNvPr id="409" name="Google Shape;409;p55"/>
          <p:cNvPicPr preferRelativeResize="0"/>
          <p:nvPr/>
        </p:nvPicPr>
        <p:blipFill rotWithShape="1">
          <a:blip r:embed="rId4">
            <a:alphaModFix/>
          </a:blip>
          <a:srcRect/>
          <a:stretch/>
        </p:blipFill>
        <p:spPr>
          <a:xfrm>
            <a:off x="274679" y="1862082"/>
            <a:ext cx="2772152" cy="2649851"/>
          </a:xfrm>
          <a:prstGeom prst="rect">
            <a:avLst/>
          </a:prstGeom>
          <a:noFill/>
          <a:ln w="22225" cap="flat" cmpd="sng">
            <a:solidFill>
              <a:srgbClr val="000000"/>
            </a:solidFill>
            <a:prstDash val="solid"/>
            <a:round/>
            <a:headEnd type="none" w="sm" len="sm"/>
            <a:tailEnd type="none" w="sm" len="sm"/>
          </a:ln>
        </p:spPr>
      </p:pic>
      <p:pic>
        <p:nvPicPr>
          <p:cNvPr id="410" name="Google Shape;410;p55"/>
          <p:cNvPicPr preferRelativeResize="0"/>
          <p:nvPr/>
        </p:nvPicPr>
        <p:blipFill rotWithShape="1">
          <a:blip r:embed="rId5">
            <a:alphaModFix/>
          </a:blip>
          <a:srcRect/>
          <a:stretch/>
        </p:blipFill>
        <p:spPr>
          <a:xfrm>
            <a:off x="6005905" y="1755958"/>
            <a:ext cx="2863319" cy="2761440"/>
          </a:xfrm>
          <a:prstGeom prst="rect">
            <a:avLst/>
          </a:prstGeom>
          <a:noFill/>
          <a:ln w="19050" cap="flat" cmpd="sng">
            <a:solidFill>
              <a:srgbClr val="000000"/>
            </a:solidFill>
            <a:prstDash val="solid"/>
            <a:round/>
            <a:headEnd type="none" w="sm" len="sm"/>
            <a:tailEnd type="none" w="sm" len="sm"/>
          </a:ln>
        </p:spPr>
      </p:pic>
      <p:sp>
        <p:nvSpPr>
          <p:cNvPr id="411" name="Google Shape;411;p55"/>
          <p:cNvSpPr/>
          <p:nvPr/>
        </p:nvSpPr>
        <p:spPr>
          <a:xfrm>
            <a:off x="6504332" y="1980139"/>
            <a:ext cx="330600" cy="305700"/>
          </a:xfrm>
          <a:prstGeom prst="ellipse">
            <a:avLst/>
          </a:prstGeom>
          <a:noFill/>
          <a:ln w="1905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12" name="Google Shape;412;p55"/>
          <p:cNvSpPr/>
          <p:nvPr/>
        </p:nvSpPr>
        <p:spPr>
          <a:xfrm>
            <a:off x="3562127" y="1602525"/>
            <a:ext cx="330600" cy="305700"/>
          </a:xfrm>
          <a:prstGeom prst="ellipse">
            <a:avLst/>
          </a:prstGeom>
          <a:noFill/>
          <a:ln w="1905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13" name="Google Shape;413;p55"/>
          <p:cNvSpPr txBox="1"/>
          <p:nvPr/>
        </p:nvSpPr>
        <p:spPr>
          <a:xfrm>
            <a:off x="6027959" y="2243672"/>
            <a:ext cx="8439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Fast ice</a:t>
            </a:r>
            <a:endParaRPr sz="1800" b="1" i="0" u="none" strike="noStrike" cap="none">
              <a:solidFill>
                <a:srgbClr val="000000"/>
              </a:solidFill>
              <a:latin typeface="Calibri"/>
              <a:ea typeface="Calibri"/>
              <a:cs typeface="Calibri"/>
              <a:sym typeface="Calibri"/>
            </a:endParaRPr>
          </a:p>
        </p:txBody>
      </p:sp>
      <p:sp>
        <p:nvSpPr>
          <p:cNvPr id="414" name="Google Shape;414;p55"/>
          <p:cNvSpPr txBox="1"/>
          <p:nvPr/>
        </p:nvSpPr>
        <p:spPr>
          <a:xfrm>
            <a:off x="8053859" y="2210031"/>
            <a:ext cx="7323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Morning </a:t>
            </a:r>
            <a:endParaRPr sz="1100"/>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     passes</a:t>
            </a:r>
            <a:endParaRPr sz="1200" b="1" i="0" u="none" strike="noStrike" cap="none">
              <a:solidFill>
                <a:srgbClr val="000000"/>
              </a:solidFill>
              <a:latin typeface="Calibri"/>
              <a:ea typeface="Calibri"/>
              <a:cs typeface="Calibri"/>
              <a:sym typeface="Calibri"/>
            </a:endParaRPr>
          </a:p>
        </p:txBody>
      </p:sp>
      <p:sp>
        <p:nvSpPr>
          <p:cNvPr id="415" name="Google Shape;415;p55"/>
          <p:cNvSpPr txBox="1"/>
          <p:nvPr/>
        </p:nvSpPr>
        <p:spPr>
          <a:xfrm>
            <a:off x="4193651" y="1399032"/>
            <a:ext cx="6435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MODIS</a:t>
            </a:r>
            <a:endParaRPr sz="1400" b="1" i="0" u="none" strike="noStrike" cap="none">
              <a:solidFill>
                <a:srgbClr val="000000"/>
              </a:solidFill>
              <a:latin typeface="Calibri"/>
              <a:ea typeface="Calibri"/>
              <a:cs typeface="Calibri"/>
              <a:sym typeface="Calibri"/>
            </a:endParaRPr>
          </a:p>
        </p:txBody>
      </p:sp>
      <p:sp>
        <p:nvSpPr>
          <p:cNvPr id="416" name="Google Shape;416;p55"/>
          <p:cNvSpPr txBox="1"/>
          <p:nvPr/>
        </p:nvSpPr>
        <p:spPr>
          <a:xfrm>
            <a:off x="7970907" y="1828904"/>
            <a:ext cx="786600" cy="43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Bootstrap</a:t>
            </a:r>
            <a:endParaRPr sz="1100"/>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    6.25 km</a:t>
            </a:r>
            <a:endParaRPr sz="1200" b="1" i="0" u="none" strike="noStrike" cap="none">
              <a:solidFill>
                <a:srgbClr val="000000"/>
              </a:solidFill>
              <a:latin typeface="Calibri"/>
              <a:ea typeface="Calibri"/>
              <a:cs typeface="Calibri"/>
              <a:sym typeface="Calibri"/>
            </a:endParaRPr>
          </a:p>
        </p:txBody>
      </p:sp>
      <p:sp>
        <p:nvSpPr>
          <p:cNvPr id="417" name="Google Shape;417;p55"/>
          <p:cNvSpPr txBox="1"/>
          <p:nvPr/>
        </p:nvSpPr>
        <p:spPr>
          <a:xfrm>
            <a:off x="1984318" y="2034407"/>
            <a:ext cx="11004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NOAA NT-2</a:t>
            </a:r>
            <a:endParaRPr sz="1100"/>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     10 km</a:t>
            </a:r>
            <a:endParaRPr sz="1100"/>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1654-1836 UTC</a:t>
            </a:r>
            <a:endParaRPr sz="1200" b="1" i="0" u="none" strike="noStrike" cap="none">
              <a:solidFill>
                <a:srgbClr val="000000"/>
              </a:solidFill>
              <a:latin typeface="Calibri"/>
              <a:ea typeface="Calibri"/>
              <a:cs typeface="Calibri"/>
              <a:sym typeface="Calibri"/>
            </a:endParaRPr>
          </a:p>
        </p:txBody>
      </p:sp>
      <p:sp>
        <p:nvSpPr>
          <p:cNvPr id="418" name="Google Shape;418;p55"/>
          <p:cNvSpPr txBox="1"/>
          <p:nvPr/>
        </p:nvSpPr>
        <p:spPr>
          <a:xfrm>
            <a:off x="3856094" y="1154353"/>
            <a:ext cx="11976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22 March 2022</a:t>
            </a:r>
            <a:endParaRPr sz="1400" b="1" i="0" u="none" strike="noStrike" cap="none">
              <a:solidFill>
                <a:srgbClr val="000000"/>
              </a:solidFill>
              <a:latin typeface="Calibri"/>
              <a:ea typeface="Calibri"/>
              <a:cs typeface="Calibri"/>
              <a:sym typeface="Calibri"/>
            </a:endParaRPr>
          </a:p>
        </p:txBody>
      </p:sp>
      <p:sp>
        <p:nvSpPr>
          <p:cNvPr id="419" name="Google Shape;419;p55"/>
          <p:cNvSpPr txBox="1"/>
          <p:nvPr/>
        </p:nvSpPr>
        <p:spPr>
          <a:xfrm>
            <a:off x="4992053" y="1701946"/>
            <a:ext cx="5907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Lead</a:t>
            </a:r>
            <a:endParaRPr sz="1800" b="1" i="0" u="none" strike="noStrike" cap="none">
              <a:solidFill>
                <a:srgbClr val="000000"/>
              </a:solidFill>
              <a:latin typeface="Calibri"/>
              <a:ea typeface="Calibri"/>
              <a:cs typeface="Calibri"/>
              <a:sym typeface="Calibri"/>
            </a:endParaRPr>
          </a:p>
        </p:txBody>
      </p:sp>
      <p:sp>
        <p:nvSpPr>
          <p:cNvPr id="420" name="Google Shape;420;p55"/>
          <p:cNvSpPr/>
          <p:nvPr/>
        </p:nvSpPr>
        <p:spPr>
          <a:xfrm>
            <a:off x="4862378" y="2862045"/>
            <a:ext cx="359400" cy="309000"/>
          </a:xfrm>
          <a:prstGeom prst="ellipse">
            <a:avLst/>
          </a:prstGeom>
          <a:noFill/>
          <a:ln w="1905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21" name="Google Shape;421;p55"/>
          <p:cNvSpPr/>
          <p:nvPr/>
        </p:nvSpPr>
        <p:spPr>
          <a:xfrm>
            <a:off x="5206646" y="3571493"/>
            <a:ext cx="478200" cy="368400"/>
          </a:xfrm>
          <a:prstGeom prst="ellipse">
            <a:avLst/>
          </a:prstGeom>
          <a:noFill/>
          <a:ln w="1905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422" name="Google Shape;422;p55"/>
          <p:cNvCxnSpPr/>
          <p:nvPr/>
        </p:nvCxnSpPr>
        <p:spPr>
          <a:xfrm flipH="1">
            <a:off x="5206773" y="2493590"/>
            <a:ext cx="855600" cy="395700"/>
          </a:xfrm>
          <a:prstGeom prst="straightConnector1">
            <a:avLst/>
          </a:prstGeom>
          <a:noFill/>
          <a:ln w="38100" cap="flat" cmpd="sng">
            <a:solidFill>
              <a:srgbClr val="000000"/>
            </a:solidFill>
            <a:prstDash val="solid"/>
            <a:miter lim="800000"/>
            <a:headEnd type="none" w="sm" len="sm"/>
            <a:tailEnd type="stealth" w="lg" len="lg"/>
          </a:ln>
        </p:spPr>
      </p:cxnSp>
      <p:pic>
        <p:nvPicPr>
          <p:cNvPr id="423" name="Google Shape;423;p55"/>
          <p:cNvPicPr preferRelativeResize="0"/>
          <p:nvPr/>
        </p:nvPicPr>
        <p:blipFill rotWithShape="1">
          <a:blip r:embed="rId6">
            <a:alphaModFix/>
          </a:blip>
          <a:srcRect/>
          <a:stretch/>
        </p:blipFill>
        <p:spPr>
          <a:xfrm>
            <a:off x="6028421" y="4579802"/>
            <a:ext cx="2840802" cy="140912"/>
          </a:xfrm>
          <a:prstGeom prst="rect">
            <a:avLst/>
          </a:prstGeom>
          <a:noFill/>
          <a:ln>
            <a:noFill/>
          </a:ln>
        </p:spPr>
      </p:pic>
      <p:cxnSp>
        <p:nvCxnSpPr>
          <p:cNvPr id="424" name="Google Shape;424;p55"/>
          <p:cNvCxnSpPr/>
          <p:nvPr/>
        </p:nvCxnSpPr>
        <p:spPr>
          <a:xfrm rot="10800000">
            <a:off x="3927278" y="1755622"/>
            <a:ext cx="1055100" cy="120000"/>
          </a:xfrm>
          <a:prstGeom prst="straightConnector1">
            <a:avLst/>
          </a:prstGeom>
          <a:noFill/>
          <a:ln w="38100" cap="flat" cmpd="sng">
            <a:solidFill>
              <a:srgbClr val="000000"/>
            </a:solidFill>
            <a:prstDash val="solid"/>
            <a:miter lim="800000"/>
            <a:headEnd type="none" w="sm" len="sm"/>
            <a:tailEnd type="stealth" w="lg" len="lg"/>
          </a:ln>
        </p:spPr>
      </p:cxnSp>
      <p:cxnSp>
        <p:nvCxnSpPr>
          <p:cNvPr id="425" name="Google Shape;425;p55"/>
          <p:cNvCxnSpPr/>
          <p:nvPr/>
        </p:nvCxnSpPr>
        <p:spPr>
          <a:xfrm>
            <a:off x="5603730" y="1911610"/>
            <a:ext cx="870900" cy="211500"/>
          </a:xfrm>
          <a:prstGeom prst="straightConnector1">
            <a:avLst/>
          </a:prstGeom>
          <a:noFill/>
          <a:ln w="38100" cap="flat" cmpd="sng">
            <a:solidFill>
              <a:srgbClr val="000000"/>
            </a:solidFill>
            <a:prstDash val="solid"/>
            <a:miter lim="800000"/>
            <a:headEnd type="none" w="sm" len="sm"/>
            <a:tailEnd type="stealth" w="lg" len="lg"/>
          </a:ln>
        </p:spPr>
      </p:cxnSp>
      <p:sp>
        <p:nvSpPr>
          <p:cNvPr id="426" name="Google Shape;426;p55"/>
          <p:cNvSpPr txBox="1"/>
          <p:nvPr/>
        </p:nvSpPr>
        <p:spPr>
          <a:xfrm>
            <a:off x="4750181" y="4181564"/>
            <a:ext cx="11877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Ice edge </a:t>
            </a:r>
            <a:endParaRPr sz="1100"/>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     features</a:t>
            </a:r>
            <a:endParaRPr sz="1800" b="1" i="0" u="none" strike="noStrike" cap="none">
              <a:solidFill>
                <a:srgbClr val="000000"/>
              </a:solidFill>
              <a:latin typeface="Calibri"/>
              <a:ea typeface="Calibri"/>
              <a:cs typeface="Calibri"/>
              <a:sym typeface="Calibri"/>
            </a:endParaRPr>
          </a:p>
        </p:txBody>
      </p:sp>
      <p:sp>
        <p:nvSpPr>
          <p:cNvPr id="427" name="Google Shape;427;p55"/>
          <p:cNvSpPr/>
          <p:nvPr/>
        </p:nvSpPr>
        <p:spPr>
          <a:xfrm>
            <a:off x="3871561" y="3290848"/>
            <a:ext cx="330600" cy="264300"/>
          </a:xfrm>
          <a:prstGeom prst="ellipse">
            <a:avLst/>
          </a:prstGeom>
          <a:no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28" name="Google Shape;428;p55"/>
          <p:cNvSpPr/>
          <p:nvPr/>
        </p:nvSpPr>
        <p:spPr>
          <a:xfrm>
            <a:off x="4423427" y="3614707"/>
            <a:ext cx="330600" cy="199500"/>
          </a:xfrm>
          <a:prstGeom prst="ellipse">
            <a:avLst/>
          </a:prstGeom>
          <a:no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29" name="Google Shape;429;p55"/>
          <p:cNvSpPr/>
          <p:nvPr/>
        </p:nvSpPr>
        <p:spPr>
          <a:xfrm>
            <a:off x="7376848" y="4015068"/>
            <a:ext cx="330600" cy="199500"/>
          </a:xfrm>
          <a:prstGeom prst="ellipse">
            <a:avLst/>
          </a:prstGeom>
          <a:noFill/>
          <a:ln w="19050" cap="flat" cmpd="sng">
            <a:solidFill>
              <a:srgbClr val="FFFFF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430" name="Google Shape;430;p55"/>
          <p:cNvCxnSpPr/>
          <p:nvPr/>
        </p:nvCxnSpPr>
        <p:spPr>
          <a:xfrm rot="10800000" flipH="1">
            <a:off x="5822521" y="4152387"/>
            <a:ext cx="1513500" cy="340800"/>
          </a:xfrm>
          <a:prstGeom prst="straightConnector1">
            <a:avLst/>
          </a:prstGeom>
          <a:noFill/>
          <a:ln w="38100" cap="flat" cmpd="sng">
            <a:solidFill>
              <a:srgbClr val="757070"/>
            </a:solidFill>
            <a:prstDash val="solid"/>
            <a:miter lim="800000"/>
            <a:headEnd type="none" w="sm" len="sm"/>
            <a:tailEnd type="stealth" w="lg" len="lg"/>
          </a:ln>
        </p:spPr>
      </p:cxnSp>
      <p:cxnSp>
        <p:nvCxnSpPr>
          <p:cNvPr id="431" name="Google Shape;431;p55"/>
          <p:cNvCxnSpPr/>
          <p:nvPr/>
        </p:nvCxnSpPr>
        <p:spPr>
          <a:xfrm rot="10800000">
            <a:off x="4682153" y="3885050"/>
            <a:ext cx="309900" cy="345900"/>
          </a:xfrm>
          <a:prstGeom prst="straightConnector1">
            <a:avLst/>
          </a:prstGeom>
          <a:noFill/>
          <a:ln w="38100" cap="flat" cmpd="sng">
            <a:solidFill>
              <a:srgbClr val="757070"/>
            </a:solidFill>
            <a:prstDash val="solid"/>
            <a:miter lim="800000"/>
            <a:headEnd type="none" w="sm" len="sm"/>
            <a:tailEnd type="stealth" w="lg" len="lg"/>
          </a:ln>
        </p:spPr>
      </p:cxnSp>
      <p:pic>
        <p:nvPicPr>
          <p:cNvPr id="432" name="Google Shape;432;p55"/>
          <p:cNvPicPr preferRelativeResize="0"/>
          <p:nvPr/>
        </p:nvPicPr>
        <p:blipFill rotWithShape="1">
          <a:blip r:embed="rId6">
            <a:alphaModFix/>
          </a:blip>
          <a:srcRect/>
          <a:stretch/>
        </p:blipFill>
        <p:spPr>
          <a:xfrm>
            <a:off x="232190" y="4575884"/>
            <a:ext cx="2840802" cy="140912"/>
          </a:xfrm>
          <a:prstGeom prst="rect">
            <a:avLst/>
          </a:prstGeom>
          <a:noFill/>
          <a:ln>
            <a:noFill/>
          </a:ln>
        </p:spPr>
      </p:pic>
      <p:pic>
        <p:nvPicPr>
          <p:cNvPr id="433" name="Google Shape;433;p55"/>
          <p:cNvPicPr preferRelativeResize="0"/>
          <p:nvPr/>
        </p:nvPicPr>
        <p:blipFill rotWithShape="1">
          <a:blip r:embed="rId7">
            <a:alphaModFix/>
          </a:blip>
          <a:srcRect/>
          <a:stretch/>
        </p:blipFill>
        <p:spPr>
          <a:xfrm>
            <a:off x="6849026" y="3689885"/>
            <a:ext cx="342930" cy="278916"/>
          </a:xfrm>
          <a:prstGeom prst="rect">
            <a:avLst/>
          </a:prstGeom>
          <a:noFill/>
          <a:ln>
            <a:noFill/>
          </a:ln>
        </p:spPr>
      </p:pic>
      <p:sp>
        <p:nvSpPr>
          <p:cNvPr id="434" name="Google Shape;434;p55"/>
          <p:cNvSpPr/>
          <p:nvPr/>
        </p:nvSpPr>
        <p:spPr>
          <a:xfrm>
            <a:off x="7867325" y="3314576"/>
            <a:ext cx="354300" cy="304200"/>
          </a:xfrm>
          <a:prstGeom prst="ellipse">
            <a:avLst/>
          </a:prstGeom>
          <a:noFill/>
          <a:ln w="1905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435" name="Google Shape;435;p55"/>
          <p:cNvCxnSpPr/>
          <p:nvPr/>
        </p:nvCxnSpPr>
        <p:spPr>
          <a:xfrm>
            <a:off x="6806147" y="2543376"/>
            <a:ext cx="1061100" cy="752700"/>
          </a:xfrm>
          <a:prstGeom prst="straightConnector1">
            <a:avLst/>
          </a:prstGeom>
          <a:noFill/>
          <a:ln w="38100" cap="flat" cmpd="sng">
            <a:solidFill>
              <a:srgbClr val="000000"/>
            </a:solidFill>
            <a:prstDash val="solid"/>
            <a:miter lim="800000"/>
            <a:headEnd type="none" w="sm" len="sm"/>
            <a:tailEnd type="stealth" w="lg" len="lg"/>
          </a:ln>
        </p:spPr>
      </p:cxnSp>
      <p:pic>
        <p:nvPicPr>
          <p:cNvPr id="436" name="Google Shape;436;p55"/>
          <p:cNvPicPr preferRelativeResize="0"/>
          <p:nvPr/>
        </p:nvPicPr>
        <p:blipFill rotWithShape="1">
          <a:blip r:embed="rId7">
            <a:alphaModFix/>
          </a:blip>
          <a:srcRect/>
          <a:stretch/>
        </p:blipFill>
        <p:spPr>
          <a:xfrm>
            <a:off x="7862878" y="3847349"/>
            <a:ext cx="342930" cy="278916"/>
          </a:xfrm>
          <a:prstGeom prst="rect">
            <a:avLst/>
          </a:prstGeom>
          <a:noFill/>
          <a:ln>
            <a:noFill/>
          </a:ln>
        </p:spPr>
      </p:pic>
      <p:pic>
        <p:nvPicPr>
          <p:cNvPr id="437" name="Google Shape;437;p55"/>
          <p:cNvPicPr preferRelativeResize="0"/>
          <p:nvPr/>
        </p:nvPicPr>
        <p:blipFill rotWithShape="1">
          <a:blip r:embed="rId7">
            <a:alphaModFix/>
          </a:blip>
          <a:srcRect/>
          <a:stretch/>
        </p:blipFill>
        <p:spPr>
          <a:xfrm>
            <a:off x="4903730" y="3432035"/>
            <a:ext cx="342930" cy="278916"/>
          </a:xfrm>
          <a:prstGeom prst="rect">
            <a:avLst/>
          </a:prstGeom>
          <a:noFill/>
          <a:ln>
            <a:noFill/>
          </a:ln>
        </p:spPr>
      </p:pic>
      <p:sp>
        <p:nvSpPr>
          <p:cNvPr id="438" name="Google Shape;438;p55"/>
          <p:cNvSpPr txBox="1"/>
          <p:nvPr/>
        </p:nvSpPr>
        <p:spPr>
          <a:xfrm>
            <a:off x="890242" y="4716797"/>
            <a:ext cx="15246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Calibri"/>
                <a:ea typeface="Calibri"/>
                <a:cs typeface="Calibri"/>
                <a:sym typeface="Calibri"/>
              </a:rPr>
              <a:t>Sea ice concentration (%)</a:t>
            </a:r>
            <a:endParaRPr sz="1100" b="0" i="0" u="none" strike="noStrike" cap="none">
              <a:solidFill>
                <a:srgbClr val="000000"/>
              </a:solidFill>
              <a:latin typeface="Calibri"/>
              <a:ea typeface="Calibri"/>
              <a:cs typeface="Calibri"/>
              <a:sym typeface="Calibri"/>
            </a:endParaRPr>
          </a:p>
        </p:txBody>
      </p:sp>
      <p:sp>
        <p:nvSpPr>
          <p:cNvPr id="439" name="Google Shape;439;p55"/>
          <p:cNvSpPr txBox="1"/>
          <p:nvPr/>
        </p:nvSpPr>
        <p:spPr>
          <a:xfrm>
            <a:off x="6779752" y="4716797"/>
            <a:ext cx="15246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Calibri"/>
                <a:ea typeface="Calibri"/>
                <a:cs typeface="Calibri"/>
                <a:sym typeface="Calibri"/>
              </a:rPr>
              <a:t>Sea ice concentration (%)</a:t>
            </a:r>
            <a:endParaRPr sz="1100" b="0" i="0" u="none" strike="noStrike" cap="none">
              <a:solidFill>
                <a:srgbClr val="000000"/>
              </a:solidFill>
              <a:latin typeface="Calibri"/>
              <a:ea typeface="Calibri"/>
              <a:cs typeface="Calibri"/>
              <a:sym typeface="Calibri"/>
            </a:endParaRPr>
          </a:p>
        </p:txBody>
      </p:sp>
      <p:sp>
        <p:nvSpPr>
          <p:cNvPr id="440" name="Google Shape;440;p55"/>
          <p:cNvSpPr txBox="1"/>
          <p:nvPr/>
        </p:nvSpPr>
        <p:spPr>
          <a:xfrm>
            <a:off x="1266546" y="1499282"/>
            <a:ext cx="7719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Calibri"/>
                <a:ea typeface="Calibri"/>
                <a:cs typeface="Calibri"/>
                <a:sym typeface="Calibri"/>
              </a:rPr>
              <a:t>Legacy</a:t>
            </a:r>
            <a:endParaRPr sz="1800" b="0" i="0" u="none" strike="noStrike" cap="none">
              <a:solidFill>
                <a:srgbClr val="000000"/>
              </a:solidFill>
              <a:latin typeface="Calibri"/>
              <a:ea typeface="Calibri"/>
              <a:cs typeface="Calibri"/>
              <a:sym typeface="Calibri"/>
            </a:endParaRPr>
          </a:p>
        </p:txBody>
      </p:sp>
      <p:sp>
        <p:nvSpPr>
          <p:cNvPr id="441" name="Google Shape;441;p55"/>
          <p:cNvSpPr txBox="1"/>
          <p:nvPr/>
        </p:nvSpPr>
        <p:spPr>
          <a:xfrm>
            <a:off x="7258248" y="1399396"/>
            <a:ext cx="5676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Calibri"/>
                <a:ea typeface="Calibri"/>
                <a:cs typeface="Calibri"/>
                <a:sym typeface="Calibri"/>
              </a:rPr>
              <a:t>New</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6"/>
          <p:cNvSpPr txBox="1"/>
          <p:nvPr/>
        </p:nvSpPr>
        <p:spPr>
          <a:xfrm>
            <a:off x="515349" y="60000"/>
            <a:ext cx="7633200" cy="522900"/>
          </a:xfrm>
          <a:prstGeom prst="rect">
            <a:avLst/>
          </a:prstGeom>
          <a:noFill/>
          <a:ln>
            <a:noFill/>
          </a:ln>
        </p:spPr>
        <p:txBody>
          <a:bodyPr spcFirstLastPara="1" wrap="square" lIns="68575" tIns="34275" rIns="68575" bIns="34275" anchor="ctr" anchorCtr="0">
            <a:normAutofit lnSpcReduction="10000"/>
          </a:bodyPr>
          <a:lstStyle/>
          <a:p>
            <a:pPr marL="0" marR="0" lvl="0" indent="0" algn="l" rtl="0">
              <a:lnSpc>
                <a:spcPct val="90000"/>
              </a:lnSpc>
              <a:spcBef>
                <a:spcPts val="0"/>
              </a:spcBef>
              <a:spcAft>
                <a:spcPts val="0"/>
              </a:spcAft>
              <a:buClr>
                <a:schemeClr val="dk1"/>
              </a:buClr>
              <a:buSzPts val="1800"/>
              <a:buFont typeface="Calibri"/>
              <a:buNone/>
            </a:pPr>
            <a:r>
              <a:rPr lang="en" sz="1800">
                <a:solidFill>
                  <a:schemeClr val="dk1"/>
                </a:solidFill>
                <a:latin typeface="Calibri"/>
                <a:ea typeface="Calibri"/>
                <a:cs typeface="Calibri"/>
                <a:sym typeface="Calibri"/>
              </a:rPr>
              <a:t>Real-time fuel moisture content (FMC) estimations at high spatio-temporal resolution based on reflectances from VIIRS and GOES-R ABI.  - LEO PGRR</a:t>
            </a:r>
            <a:endParaRPr sz="1100"/>
          </a:p>
        </p:txBody>
      </p:sp>
      <p:sp>
        <p:nvSpPr>
          <p:cNvPr id="447" name="Google Shape;447;p56"/>
          <p:cNvSpPr txBox="1">
            <a:spLocks noGrp="1"/>
          </p:cNvSpPr>
          <p:nvPr>
            <p:ph type="body" idx="1"/>
          </p:nvPr>
        </p:nvSpPr>
        <p:spPr>
          <a:xfrm>
            <a:off x="60157" y="633228"/>
            <a:ext cx="8945700" cy="1147500"/>
          </a:xfrm>
          <a:prstGeom prst="rect">
            <a:avLst/>
          </a:prstGeom>
          <a:noFill/>
          <a:ln>
            <a:noFill/>
          </a:ln>
        </p:spPr>
        <p:txBody>
          <a:bodyPr spcFirstLastPara="1" wrap="square" lIns="68575" tIns="34275" rIns="68575" bIns="34275" anchor="t" anchorCtr="0">
            <a:normAutofit fontScale="92500" lnSpcReduction="10000"/>
          </a:bodyPr>
          <a:lstStyle/>
          <a:p>
            <a:pPr marL="342900" lvl="0" indent="-276701" algn="l" rtl="0">
              <a:lnSpc>
                <a:spcPct val="90000"/>
              </a:lnSpc>
              <a:spcBef>
                <a:spcPts val="800"/>
              </a:spcBef>
              <a:spcAft>
                <a:spcPts val="0"/>
              </a:spcAft>
              <a:buClr>
                <a:schemeClr val="dk1"/>
              </a:buClr>
              <a:buSzPct val="135714"/>
              <a:buChar char="•"/>
            </a:pPr>
            <a:r>
              <a:rPr lang="en" sz="1400"/>
              <a:t>Started demonstration of SuomiNPP-VIIRS based retrievals on March 2023. First retrievals at 2250 m over CONUS and 3000 m over Alaska. Extended to have the target 375 m retrievals. </a:t>
            </a:r>
            <a:r>
              <a:rPr lang="en" sz="1400" u="sng">
                <a:solidFill>
                  <a:schemeClr val="hlink"/>
                </a:solidFill>
                <a:hlinkClick r:id="rId3"/>
              </a:rPr>
              <a:t>https://ral.ucar.edu/tool/fuel-moisture-content-retrievals</a:t>
            </a:r>
            <a:endParaRPr sz="1400"/>
          </a:p>
          <a:p>
            <a:pPr marL="342900" lvl="0" indent="-276701" algn="l" rtl="0">
              <a:lnSpc>
                <a:spcPct val="90000"/>
              </a:lnSpc>
              <a:spcBef>
                <a:spcPts val="800"/>
              </a:spcBef>
              <a:spcAft>
                <a:spcPts val="0"/>
              </a:spcAft>
              <a:buClr>
                <a:schemeClr val="dk1"/>
              </a:buClr>
              <a:buSzPct val="135714"/>
              <a:buChar char="•"/>
            </a:pPr>
            <a:r>
              <a:rPr lang="en" sz="1400"/>
              <a:t>Enhanced demonstration to have GOES16-ABI hourly retrievals at 2250 m (not originally planned)</a:t>
            </a:r>
            <a:endParaRPr/>
          </a:p>
          <a:p>
            <a:pPr marL="342900" lvl="0" indent="-276701" algn="l" rtl="0">
              <a:lnSpc>
                <a:spcPct val="90000"/>
              </a:lnSpc>
              <a:spcBef>
                <a:spcPts val="800"/>
              </a:spcBef>
              <a:spcAft>
                <a:spcPts val="0"/>
              </a:spcAft>
              <a:buClr>
                <a:schemeClr val="dk1"/>
              </a:buClr>
              <a:buSzPct val="135714"/>
              <a:buChar char="•"/>
            </a:pPr>
            <a:r>
              <a:rPr lang="en" sz="1400"/>
              <a:t>Developing a visualization app (leveraging resources from other projects): </a:t>
            </a:r>
            <a:r>
              <a:rPr lang="en" sz="1400" u="sng">
                <a:solidFill>
                  <a:schemeClr val="hlink"/>
                </a:solidFill>
                <a:hlinkClick r:id="rId4"/>
              </a:rPr>
              <a:t>https://fmc.ral.ucar.edu/</a:t>
            </a:r>
            <a:endParaRPr sz="1400"/>
          </a:p>
        </p:txBody>
      </p:sp>
      <p:pic>
        <p:nvPicPr>
          <p:cNvPr id="448" name="Google Shape;448;p56"/>
          <p:cNvPicPr preferRelativeResize="0"/>
          <p:nvPr/>
        </p:nvPicPr>
        <p:blipFill rotWithShape="1">
          <a:blip r:embed="rId5">
            <a:alphaModFix/>
          </a:blip>
          <a:srcRect/>
          <a:stretch/>
        </p:blipFill>
        <p:spPr>
          <a:xfrm>
            <a:off x="60157" y="1780674"/>
            <a:ext cx="6194725" cy="2963613"/>
          </a:xfrm>
          <a:prstGeom prst="rect">
            <a:avLst/>
          </a:prstGeom>
          <a:noFill/>
          <a:ln>
            <a:noFill/>
          </a:ln>
        </p:spPr>
      </p:pic>
      <p:pic>
        <p:nvPicPr>
          <p:cNvPr id="449" name="Google Shape;449;p56"/>
          <p:cNvPicPr preferRelativeResize="0"/>
          <p:nvPr/>
        </p:nvPicPr>
        <p:blipFill rotWithShape="1">
          <a:blip r:embed="rId6">
            <a:alphaModFix/>
          </a:blip>
          <a:srcRect/>
          <a:stretch/>
        </p:blipFill>
        <p:spPr>
          <a:xfrm>
            <a:off x="5776697" y="1989307"/>
            <a:ext cx="3130130" cy="2546347"/>
          </a:xfrm>
          <a:prstGeom prst="rect">
            <a:avLst/>
          </a:prstGeom>
          <a:noFill/>
          <a:ln>
            <a:noFill/>
          </a:ln>
        </p:spPr>
      </p:pic>
      <p:sp>
        <p:nvSpPr>
          <p:cNvPr id="450" name="Google Shape;450;p56"/>
          <p:cNvSpPr txBox="1"/>
          <p:nvPr/>
        </p:nvSpPr>
        <p:spPr>
          <a:xfrm>
            <a:off x="6912142" y="4524554"/>
            <a:ext cx="20394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30-day composite June 20 2023</a:t>
            </a:r>
            <a:endParaRPr sz="1100"/>
          </a:p>
        </p:txBody>
      </p:sp>
      <p:sp>
        <p:nvSpPr>
          <p:cNvPr id="451" name="Google Shape;451;p56"/>
          <p:cNvSpPr txBox="1"/>
          <p:nvPr/>
        </p:nvSpPr>
        <p:spPr>
          <a:xfrm>
            <a:off x="1400210" y="4524554"/>
            <a:ext cx="12693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February 3 2023</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7"/>
          <p:cNvPicPr preferRelativeResize="0"/>
          <p:nvPr/>
        </p:nvPicPr>
        <p:blipFill rotWithShape="1">
          <a:blip r:embed="rId3">
            <a:alphaModFix/>
          </a:blip>
          <a:srcRect/>
          <a:stretch/>
        </p:blipFill>
        <p:spPr>
          <a:xfrm>
            <a:off x="1759515" y="0"/>
            <a:ext cx="5624969" cy="5143500"/>
          </a:xfrm>
          <a:prstGeom prst="rect">
            <a:avLst/>
          </a:prstGeom>
          <a:noFill/>
          <a:ln>
            <a:noFill/>
          </a:ln>
        </p:spPr>
      </p:pic>
      <p:pic>
        <p:nvPicPr>
          <p:cNvPr id="457" name="Google Shape;457;p57"/>
          <p:cNvPicPr preferRelativeResize="0"/>
          <p:nvPr/>
        </p:nvPicPr>
        <p:blipFill rotWithShape="1">
          <a:blip r:embed="rId4">
            <a:alphaModFix/>
          </a:blip>
          <a:srcRect l="40405"/>
          <a:stretch/>
        </p:blipFill>
        <p:spPr>
          <a:xfrm>
            <a:off x="152400" y="107950"/>
            <a:ext cx="8839200" cy="7490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8"/>
          <p:cNvSpPr txBox="1">
            <a:spLocks noGrp="1"/>
          </p:cNvSpPr>
          <p:nvPr>
            <p:ph type="title"/>
          </p:nvPr>
        </p:nvSpPr>
        <p:spPr>
          <a:xfrm>
            <a:off x="671850" y="422525"/>
            <a:ext cx="85206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PyroCb Detection (LEO PGRR project) -  NRL’s Worldwide PyroCb Inventory: Building the Training Data</a:t>
            </a:r>
            <a:endParaRPr/>
          </a:p>
        </p:txBody>
      </p:sp>
      <p:sp>
        <p:nvSpPr>
          <p:cNvPr id="463" name="Google Shape;463;p58"/>
          <p:cNvSpPr txBox="1"/>
          <p:nvPr/>
        </p:nvSpPr>
        <p:spPr>
          <a:xfrm>
            <a:off x="5420614" y="4513987"/>
            <a:ext cx="3916500" cy="408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100" b="1" i="1" u="none" strike="noStrike" cap="none">
                <a:solidFill>
                  <a:srgbClr val="000000"/>
                </a:solidFill>
                <a:latin typeface="Calibri"/>
                <a:ea typeface="Calibri"/>
                <a:cs typeface="Calibri"/>
                <a:sym typeface="Calibri"/>
              </a:rPr>
              <a:t>Fromm et al. 2022 (Nature Comm. Earth &amp; Env.)</a:t>
            </a:r>
            <a:endParaRPr sz="1100"/>
          </a:p>
          <a:p>
            <a:pPr marL="0" marR="0" lvl="0" indent="0" algn="ctr" rtl="0">
              <a:lnSpc>
                <a:spcPct val="100000"/>
              </a:lnSpc>
              <a:spcBef>
                <a:spcPts val="0"/>
              </a:spcBef>
              <a:spcAft>
                <a:spcPts val="0"/>
              </a:spcAft>
              <a:buNone/>
            </a:pPr>
            <a:r>
              <a:rPr lang="en" sz="1100" b="1" i="1" u="none" strike="noStrike" cap="none">
                <a:solidFill>
                  <a:srgbClr val="000000"/>
                </a:solidFill>
                <a:latin typeface="Calibri"/>
                <a:ea typeface="Calibri"/>
                <a:cs typeface="Calibri"/>
                <a:sym typeface="Calibri"/>
              </a:rPr>
              <a:t>Peterson et al. (in prep)</a:t>
            </a:r>
            <a:endParaRPr sz="1100"/>
          </a:p>
        </p:txBody>
      </p:sp>
      <p:sp>
        <p:nvSpPr>
          <p:cNvPr id="464" name="Google Shape;464;p58"/>
          <p:cNvSpPr/>
          <p:nvPr/>
        </p:nvSpPr>
        <p:spPr>
          <a:xfrm>
            <a:off x="357794" y="1174495"/>
            <a:ext cx="8607600" cy="3003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Calibri"/>
                <a:ea typeface="Calibri"/>
                <a:cs typeface="Calibri"/>
                <a:sym typeface="Calibri"/>
              </a:rPr>
              <a:t>Locations of 590 pyroCbs: 2013-2022</a:t>
            </a:r>
            <a:endParaRPr sz="1500" b="0" i="0" u="none" strike="noStrike" cap="none">
              <a:solidFill>
                <a:srgbClr val="000000"/>
              </a:solidFill>
              <a:latin typeface="Calibri"/>
              <a:ea typeface="Calibri"/>
              <a:cs typeface="Calibri"/>
              <a:sym typeface="Calibri"/>
            </a:endParaRPr>
          </a:p>
        </p:txBody>
      </p:sp>
      <p:pic>
        <p:nvPicPr>
          <p:cNvPr id="465" name="Google Shape;465;p58"/>
          <p:cNvPicPr preferRelativeResize="0"/>
          <p:nvPr/>
        </p:nvPicPr>
        <p:blipFill rotWithShape="1">
          <a:blip r:embed="rId3">
            <a:alphaModFix/>
          </a:blip>
          <a:srcRect/>
          <a:stretch/>
        </p:blipFill>
        <p:spPr>
          <a:xfrm>
            <a:off x="1028701" y="1418049"/>
            <a:ext cx="7709407" cy="3014151"/>
          </a:xfrm>
          <a:prstGeom prst="rect">
            <a:avLst/>
          </a:prstGeom>
          <a:noFill/>
          <a:ln>
            <a:noFill/>
          </a:ln>
        </p:spPr>
      </p:pic>
      <p:grpSp>
        <p:nvGrpSpPr>
          <p:cNvPr id="466" name="Google Shape;466;p58"/>
          <p:cNvGrpSpPr/>
          <p:nvPr/>
        </p:nvGrpSpPr>
        <p:grpSpPr>
          <a:xfrm>
            <a:off x="930180" y="2816460"/>
            <a:ext cx="5876190" cy="2128772"/>
            <a:chOff x="1240240" y="3755280"/>
            <a:chExt cx="7834919" cy="2838362"/>
          </a:xfrm>
        </p:grpSpPr>
        <p:pic>
          <p:nvPicPr>
            <p:cNvPr id="467" name="Google Shape;467;p58"/>
            <p:cNvPicPr preferRelativeResize="0"/>
            <p:nvPr/>
          </p:nvPicPr>
          <p:blipFill rotWithShape="1">
            <a:blip r:embed="rId4">
              <a:alphaModFix/>
            </a:blip>
            <a:srcRect b="51627"/>
            <a:stretch/>
          </p:blipFill>
          <p:spPr>
            <a:xfrm>
              <a:off x="1240240" y="3900166"/>
              <a:ext cx="3917459" cy="2693475"/>
            </a:xfrm>
            <a:prstGeom prst="rect">
              <a:avLst/>
            </a:prstGeom>
            <a:noFill/>
            <a:ln>
              <a:noFill/>
            </a:ln>
          </p:spPr>
        </p:pic>
        <p:pic>
          <p:nvPicPr>
            <p:cNvPr id="468" name="Google Shape;468;p58"/>
            <p:cNvPicPr preferRelativeResize="0"/>
            <p:nvPr/>
          </p:nvPicPr>
          <p:blipFill rotWithShape="1">
            <a:blip r:embed="rId4">
              <a:alphaModFix/>
            </a:blip>
            <a:srcRect t="49026"/>
            <a:stretch/>
          </p:blipFill>
          <p:spPr>
            <a:xfrm>
              <a:off x="5157700" y="3755280"/>
              <a:ext cx="3917459" cy="2838362"/>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6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9"/>
          <p:cNvSpPr txBox="1">
            <a:spLocks noGrp="1"/>
          </p:cNvSpPr>
          <p:nvPr>
            <p:ph type="title"/>
          </p:nvPr>
        </p:nvSpPr>
        <p:spPr>
          <a:xfrm>
            <a:off x="671850" y="4225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PyroCb Detection (LEO PGRR project) - PyoCb Early Warning (6-12 hr) Capability Using NUCAPS</a:t>
            </a:r>
            <a:endParaRPr/>
          </a:p>
        </p:txBody>
      </p:sp>
      <p:pic>
        <p:nvPicPr>
          <p:cNvPr id="474" name="Google Shape;474;p59"/>
          <p:cNvPicPr preferRelativeResize="0"/>
          <p:nvPr/>
        </p:nvPicPr>
        <p:blipFill rotWithShape="1">
          <a:blip r:embed="rId3">
            <a:alphaModFix/>
          </a:blip>
          <a:srcRect t="41286" r="72178" b="4912"/>
          <a:stretch/>
        </p:blipFill>
        <p:spPr>
          <a:xfrm>
            <a:off x="905861" y="2386661"/>
            <a:ext cx="2222435" cy="2417531"/>
          </a:xfrm>
          <a:prstGeom prst="rect">
            <a:avLst/>
          </a:prstGeom>
          <a:noFill/>
          <a:ln>
            <a:noFill/>
          </a:ln>
        </p:spPr>
      </p:pic>
      <p:sp>
        <p:nvSpPr>
          <p:cNvPr id="475" name="Google Shape;475;p59"/>
          <p:cNvSpPr txBox="1"/>
          <p:nvPr/>
        </p:nvSpPr>
        <p:spPr>
          <a:xfrm>
            <a:off x="895051" y="1394166"/>
            <a:ext cx="2284500" cy="792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000000"/>
                </a:solidFill>
                <a:latin typeface="Calibri"/>
                <a:ea typeface="Calibri"/>
                <a:cs typeface="Calibri"/>
                <a:sym typeface="Calibri"/>
              </a:rPr>
              <a:t>Fire pixel clustering algorithm</a:t>
            </a:r>
            <a:endParaRPr sz="1100"/>
          </a:p>
          <a:p>
            <a:pPr marL="127000" marR="0" lvl="0" indent="-1270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Calibri"/>
                <a:ea typeface="Calibri"/>
                <a:cs typeface="Calibri"/>
                <a:sym typeface="Calibri"/>
              </a:rPr>
              <a:t>Identify individual fires</a:t>
            </a:r>
            <a:endParaRPr sz="1100"/>
          </a:p>
          <a:p>
            <a:pPr marL="127000" marR="0" lvl="0" indent="-127000" algn="l" rtl="0">
              <a:lnSpc>
                <a:spcPct val="100000"/>
              </a:lnSpc>
              <a:spcBef>
                <a:spcPts val="0"/>
              </a:spcBef>
              <a:spcAft>
                <a:spcPts val="0"/>
              </a:spcAft>
              <a:buClr>
                <a:srgbClr val="000000"/>
              </a:buClr>
              <a:buSzPts val="1200"/>
              <a:buFont typeface="Arial"/>
              <a:buChar char="•"/>
            </a:pPr>
            <a:r>
              <a:rPr lang="en" sz="1200" b="0" i="0" u="none" strike="noStrike" cap="none">
                <a:solidFill>
                  <a:srgbClr val="000000"/>
                </a:solidFill>
                <a:latin typeface="Calibri"/>
                <a:ea typeface="Calibri"/>
                <a:cs typeface="Calibri"/>
                <a:sym typeface="Calibri"/>
              </a:rPr>
              <a:t>GOES ABI fire product (~2 km, 10 min.)</a:t>
            </a:r>
            <a:endParaRPr sz="1200" b="0" i="0" u="none" strike="noStrike" cap="none">
              <a:solidFill>
                <a:srgbClr val="000000"/>
              </a:solidFill>
              <a:latin typeface="Calibri"/>
              <a:ea typeface="Calibri"/>
              <a:cs typeface="Calibri"/>
              <a:sym typeface="Calibri"/>
            </a:endParaRPr>
          </a:p>
        </p:txBody>
      </p:sp>
      <p:grpSp>
        <p:nvGrpSpPr>
          <p:cNvPr id="476" name="Google Shape;476;p59"/>
          <p:cNvGrpSpPr/>
          <p:nvPr/>
        </p:nvGrpSpPr>
        <p:grpSpPr>
          <a:xfrm>
            <a:off x="557036" y="1083739"/>
            <a:ext cx="467603" cy="458550"/>
            <a:chOff x="193431" y="1242646"/>
            <a:chExt cx="623471" cy="611400"/>
          </a:xfrm>
        </p:grpSpPr>
        <p:sp>
          <p:nvSpPr>
            <p:cNvPr id="477" name="Google Shape;477;p59"/>
            <p:cNvSpPr/>
            <p:nvPr/>
          </p:nvSpPr>
          <p:spPr>
            <a:xfrm>
              <a:off x="193431" y="1242646"/>
              <a:ext cx="615300" cy="611400"/>
            </a:xfrm>
            <a:prstGeom prst="ellipse">
              <a:avLst/>
            </a:prstGeom>
            <a:solidFill>
              <a:srgbClr val="DDEAF6"/>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78" name="Google Shape;478;p59"/>
            <p:cNvSpPr txBox="1"/>
            <p:nvPr/>
          </p:nvSpPr>
          <p:spPr>
            <a:xfrm>
              <a:off x="201602" y="1286730"/>
              <a:ext cx="615300" cy="5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2100" b="0" i="0" u="none" strike="noStrike" cap="none">
                  <a:solidFill>
                    <a:srgbClr val="000000"/>
                  </a:solidFill>
                  <a:latin typeface="Arial"/>
                  <a:ea typeface="Arial"/>
                  <a:cs typeface="Arial"/>
                  <a:sym typeface="Arial"/>
                </a:rPr>
                <a:t>1.</a:t>
              </a:r>
              <a:endParaRPr sz="2100" b="0" i="0" u="none" strike="noStrike" cap="none">
                <a:solidFill>
                  <a:srgbClr val="000000"/>
                </a:solidFill>
                <a:latin typeface="Arial"/>
                <a:ea typeface="Arial"/>
                <a:cs typeface="Arial"/>
                <a:sym typeface="Arial"/>
              </a:endParaRPr>
            </a:p>
          </p:txBody>
        </p:sp>
      </p:grpSp>
      <p:grpSp>
        <p:nvGrpSpPr>
          <p:cNvPr id="479" name="Google Shape;479;p59"/>
          <p:cNvGrpSpPr/>
          <p:nvPr/>
        </p:nvGrpSpPr>
        <p:grpSpPr>
          <a:xfrm>
            <a:off x="2944700" y="1087915"/>
            <a:ext cx="3728429" cy="3802289"/>
            <a:chOff x="3418267" y="1450553"/>
            <a:chExt cx="4971238" cy="5069719"/>
          </a:xfrm>
        </p:grpSpPr>
        <p:pic>
          <p:nvPicPr>
            <p:cNvPr id="480" name="Google Shape;480;p59"/>
            <p:cNvPicPr preferRelativeResize="0"/>
            <p:nvPr/>
          </p:nvPicPr>
          <p:blipFill rotWithShape="1">
            <a:blip r:embed="rId4">
              <a:alphaModFix/>
            </a:blip>
            <a:srcRect l="33220" t="21776" r="30737" b="10001"/>
            <a:stretch/>
          </p:blipFill>
          <p:spPr>
            <a:xfrm>
              <a:off x="4023515" y="1871662"/>
              <a:ext cx="4365990" cy="4648610"/>
            </a:xfrm>
            <a:prstGeom prst="rect">
              <a:avLst/>
            </a:prstGeom>
            <a:noFill/>
            <a:ln>
              <a:noFill/>
            </a:ln>
          </p:spPr>
        </p:pic>
        <p:grpSp>
          <p:nvGrpSpPr>
            <p:cNvPr id="481" name="Google Shape;481;p59"/>
            <p:cNvGrpSpPr/>
            <p:nvPr/>
          </p:nvGrpSpPr>
          <p:grpSpPr>
            <a:xfrm>
              <a:off x="3418267" y="1450553"/>
              <a:ext cx="623471" cy="611400"/>
              <a:chOff x="193431" y="1242646"/>
              <a:chExt cx="623471" cy="611400"/>
            </a:xfrm>
          </p:grpSpPr>
          <p:sp>
            <p:nvSpPr>
              <p:cNvPr id="482" name="Google Shape;482;p59"/>
              <p:cNvSpPr/>
              <p:nvPr/>
            </p:nvSpPr>
            <p:spPr>
              <a:xfrm>
                <a:off x="193431" y="1242646"/>
                <a:ext cx="615300" cy="611400"/>
              </a:xfrm>
              <a:prstGeom prst="ellipse">
                <a:avLst/>
              </a:prstGeom>
              <a:solidFill>
                <a:srgbClr val="DDEAF6"/>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83" name="Google Shape;483;p59"/>
              <p:cNvSpPr txBox="1"/>
              <p:nvPr/>
            </p:nvSpPr>
            <p:spPr>
              <a:xfrm>
                <a:off x="201602" y="1286730"/>
                <a:ext cx="615300" cy="5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2100" b="0" i="0" u="none" strike="noStrike" cap="none">
                    <a:solidFill>
                      <a:srgbClr val="000000"/>
                    </a:solidFill>
                    <a:latin typeface="Arial"/>
                    <a:ea typeface="Arial"/>
                    <a:cs typeface="Arial"/>
                    <a:sym typeface="Arial"/>
                  </a:rPr>
                  <a:t>2.</a:t>
                </a:r>
                <a:endParaRPr sz="2100" b="0" i="0" u="none" strike="noStrike" cap="none">
                  <a:solidFill>
                    <a:srgbClr val="000000"/>
                  </a:solidFill>
                  <a:latin typeface="Arial"/>
                  <a:ea typeface="Arial"/>
                  <a:cs typeface="Arial"/>
                  <a:sym typeface="Arial"/>
                </a:endParaRPr>
              </a:p>
            </p:txBody>
          </p:sp>
        </p:grpSp>
      </p:grpSp>
      <p:grpSp>
        <p:nvGrpSpPr>
          <p:cNvPr id="484" name="Google Shape;484;p59"/>
          <p:cNvGrpSpPr/>
          <p:nvPr/>
        </p:nvGrpSpPr>
        <p:grpSpPr>
          <a:xfrm>
            <a:off x="6446168" y="1116802"/>
            <a:ext cx="2566187" cy="3768783"/>
            <a:chOff x="8290091" y="1489070"/>
            <a:chExt cx="3421582" cy="5025044"/>
          </a:xfrm>
        </p:grpSpPr>
        <p:grpSp>
          <p:nvGrpSpPr>
            <p:cNvPr id="485" name="Google Shape;485;p59"/>
            <p:cNvGrpSpPr/>
            <p:nvPr/>
          </p:nvGrpSpPr>
          <p:grpSpPr>
            <a:xfrm>
              <a:off x="8786641" y="1900327"/>
              <a:ext cx="2925032" cy="4613787"/>
              <a:chOff x="8786641" y="1559847"/>
              <a:chExt cx="2925032" cy="4613787"/>
            </a:xfrm>
          </p:grpSpPr>
          <p:pic>
            <p:nvPicPr>
              <p:cNvPr id="486" name="Google Shape;486;p59"/>
              <p:cNvPicPr preferRelativeResize="0"/>
              <p:nvPr/>
            </p:nvPicPr>
            <p:blipFill rotWithShape="1">
              <a:blip r:embed="rId5">
                <a:alphaModFix/>
              </a:blip>
              <a:srcRect r="2008"/>
              <a:stretch/>
            </p:blipFill>
            <p:spPr>
              <a:xfrm>
                <a:off x="8916387" y="3404576"/>
                <a:ext cx="2644454" cy="2769058"/>
              </a:xfrm>
              <a:prstGeom prst="rect">
                <a:avLst/>
              </a:prstGeom>
              <a:noFill/>
              <a:ln>
                <a:noFill/>
              </a:ln>
            </p:spPr>
          </p:pic>
          <p:grpSp>
            <p:nvGrpSpPr>
              <p:cNvPr id="487" name="Google Shape;487;p59"/>
              <p:cNvGrpSpPr/>
              <p:nvPr/>
            </p:nvGrpSpPr>
            <p:grpSpPr>
              <a:xfrm>
                <a:off x="8786641" y="1559847"/>
                <a:ext cx="2925032" cy="1503281"/>
                <a:chOff x="8786641" y="1559847"/>
                <a:chExt cx="2925032" cy="1503281"/>
              </a:xfrm>
            </p:grpSpPr>
            <p:pic>
              <p:nvPicPr>
                <p:cNvPr id="488" name="Google Shape;488;p59"/>
                <p:cNvPicPr preferRelativeResize="0"/>
                <p:nvPr/>
              </p:nvPicPr>
              <p:blipFill rotWithShape="1">
                <a:blip r:embed="rId3">
                  <a:alphaModFix/>
                </a:blip>
                <a:srcRect l="73162" t="16401" b="79522"/>
                <a:stretch/>
              </p:blipFill>
              <p:spPr>
                <a:xfrm>
                  <a:off x="8853203" y="1559847"/>
                  <a:ext cx="2858470" cy="244215"/>
                </a:xfrm>
                <a:prstGeom prst="rect">
                  <a:avLst/>
                </a:prstGeom>
                <a:noFill/>
                <a:ln>
                  <a:noFill/>
                </a:ln>
              </p:spPr>
            </p:pic>
            <p:pic>
              <p:nvPicPr>
                <p:cNvPr id="489" name="Google Shape;489;p59"/>
                <p:cNvPicPr preferRelativeResize="0"/>
                <p:nvPr/>
              </p:nvPicPr>
              <p:blipFill rotWithShape="1">
                <a:blip r:embed="rId6">
                  <a:alphaModFix/>
                </a:blip>
                <a:srcRect b="71598"/>
                <a:stretch/>
              </p:blipFill>
              <p:spPr>
                <a:xfrm>
                  <a:off x="8786641" y="1854034"/>
                  <a:ext cx="2876190" cy="1209094"/>
                </a:xfrm>
                <a:prstGeom prst="rect">
                  <a:avLst/>
                </a:prstGeom>
                <a:noFill/>
                <a:ln>
                  <a:noFill/>
                </a:ln>
              </p:spPr>
            </p:pic>
          </p:grpSp>
        </p:grpSp>
        <p:grpSp>
          <p:nvGrpSpPr>
            <p:cNvPr id="490" name="Google Shape;490;p59"/>
            <p:cNvGrpSpPr/>
            <p:nvPr/>
          </p:nvGrpSpPr>
          <p:grpSpPr>
            <a:xfrm>
              <a:off x="8290091" y="1489070"/>
              <a:ext cx="623471" cy="611400"/>
              <a:chOff x="193431" y="1242646"/>
              <a:chExt cx="623471" cy="611400"/>
            </a:xfrm>
          </p:grpSpPr>
          <p:sp>
            <p:nvSpPr>
              <p:cNvPr id="491" name="Google Shape;491;p59"/>
              <p:cNvSpPr/>
              <p:nvPr/>
            </p:nvSpPr>
            <p:spPr>
              <a:xfrm>
                <a:off x="193431" y="1242646"/>
                <a:ext cx="615300" cy="611400"/>
              </a:xfrm>
              <a:prstGeom prst="ellipse">
                <a:avLst/>
              </a:prstGeom>
              <a:solidFill>
                <a:srgbClr val="DDEAF6"/>
              </a:solidFill>
              <a:ln w="254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92" name="Google Shape;492;p59"/>
              <p:cNvSpPr txBox="1"/>
              <p:nvPr/>
            </p:nvSpPr>
            <p:spPr>
              <a:xfrm>
                <a:off x="201602" y="1286730"/>
                <a:ext cx="615300" cy="52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2100" b="0" i="0" u="none" strike="noStrike" cap="none">
                    <a:solidFill>
                      <a:srgbClr val="000000"/>
                    </a:solidFill>
                    <a:latin typeface="Arial"/>
                    <a:ea typeface="Arial"/>
                    <a:cs typeface="Arial"/>
                    <a:sym typeface="Arial"/>
                  </a:rPr>
                  <a:t>3.</a:t>
                </a:r>
                <a:endParaRPr sz="2100" b="0" i="0" u="none" strike="noStrike" cap="none">
                  <a:solidFill>
                    <a:srgbClr val="000000"/>
                  </a:solidFill>
                  <a:latin typeface="Arial"/>
                  <a:ea typeface="Arial"/>
                  <a:cs typeface="Arial"/>
                  <a:sym typeface="Arial"/>
                </a:endParaRPr>
              </a:p>
            </p:txBody>
          </p:sp>
        </p:grpSp>
      </p:grpSp>
      <p:grpSp>
        <p:nvGrpSpPr>
          <p:cNvPr id="493" name="Google Shape;493;p59"/>
          <p:cNvGrpSpPr/>
          <p:nvPr/>
        </p:nvGrpSpPr>
        <p:grpSpPr>
          <a:xfrm>
            <a:off x="3481136" y="2665944"/>
            <a:ext cx="1998941" cy="2143441"/>
            <a:chOff x="4133515" y="3656192"/>
            <a:chExt cx="2665254" cy="2857921"/>
          </a:xfrm>
        </p:grpSpPr>
        <p:grpSp>
          <p:nvGrpSpPr>
            <p:cNvPr id="494" name="Google Shape;494;p59"/>
            <p:cNvGrpSpPr/>
            <p:nvPr/>
          </p:nvGrpSpPr>
          <p:grpSpPr>
            <a:xfrm>
              <a:off x="4133515" y="3656192"/>
              <a:ext cx="2665254" cy="2857921"/>
              <a:chOff x="4133515" y="3315712"/>
              <a:chExt cx="2665254" cy="2857921"/>
            </a:xfrm>
          </p:grpSpPr>
          <p:pic>
            <p:nvPicPr>
              <p:cNvPr id="495" name="Google Shape;495;p59"/>
              <p:cNvPicPr preferRelativeResize="0"/>
              <p:nvPr/>
            </p:nvPicPr>
            <p:blipFill rotWithShape="1">
              <a:blip r:embed="rId4">
                <a:alphaModFix/>
              </a:blip>
              <a:srcRect l="42716" t="60687" r="51739" b="28743"/>
              <a:stretch/>
            </p:blipFill>
            <p:spPr>
              <a:xfrm>
                <a:off x="4133515" y="3315712"/>
                <a:ext cx="2665254" cy="2857921"/>
              </a:xfrm>
              <a:prstGeom prst="rect">
                <a:avLst/>
              </a:prstGeom>
              <a:noFill/>
              <a:ln>
                <a:noFill/>
              </a:ln>
            </p:spPr>
          </p:pic>
          <p:sp>
            <p:nvSpPr>
              <p:cNvPr id="496" name="Google Shape;496;p59"/>
              <p:cNvSpPr/>
              <p:nvPr/>
            </p:nvSpPr>
            <p:spPr>
              <a:xfrm>
                <a:off x="5952029" y="5251754"/>
                <a:ext cx="169800" cy="153600"/>
              </a:xfrm>
              <a:prstGeom prst="ellipse">
                <a:avLst/>
              </a:prstGeom>
              <a:solidFill>
                <a:srgbClr val="00AD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97" name="Google Shape;497;p59"/>
              <p:cNvSpPr/>
              <p:nvPr/>
            </p:nvSpPr>
            <p:spPr>
              <a:xfrm>
                <a:off x="4934543" y="4469701"/>
                <a:ext cx="169800" cy="153600"/>
              </a:xfrm>
              <a:prstGeom prst="ellipse">
                <a:avLst/>
              </a:prstGeom>
              <a:solidFill>
                <a:srgbClr val="00AD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98" name="Google Shape;498;p59"/>
              <p:cNvSpPr/>
              <p:nvPr/>
            </p:nvSpPr>
            <p:spPr>
              <a:xfrm>
                <a:off x="5116612" y="4949840"/>
                <a:ext cx="169800" cy="153600"/>
              </a:xfrm>
              <a:prstGeom prst="ellipse">
                <a:avLst/>
              </a:prstGeom>
              <a:solidFill>
                <a:srgbClr val="FFFF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499" name="Google Shape;499;p59"/>
              <p:cNvSpPr/>
              <p:nvPr/>
            </p:nvSpPr>
            <p:spPr>
              <a:xfrm>
                <a:off x="5250382" y="5424741"/>
                <a:ext cx="169800" cy="153600"/>
              </a:xfrm>
              <a:prstGeom prst="ellipse">
                <a:avLst/>
              </a:prstGeom>
              <a:solidFill>
                <a:srgbClr val="00AD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00" name="Google Shape;500;p59"/>
              <p:cNvSpPr/>
              <p:nvPr/>
            </p:nvSpPr>
            <p:spPr>
              <a:xfrm>
                <a:off x="5796708" y="4767903"/>
                <a:ext cx="169800" cy="153600"/>
              </a:xfrm>
              <a:prstGeom prst="ellipse">
                <a:avLst/>
              </a:prstGeom>
              <a:solidFill>
                <a:srgbClr val="00AD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501" name="Google Shape;501;p59"/>
              <p:cNvSpPr/>
              <p:nvPr/>
            </p:nvSpPr>
            <p:spPr>
              <a:xfrm>
                <a:off x="5622616" y="4301585"/>
                <a:ext cx="169800" cy="153600"/>
              </a:xfrm>
              <a:prstGeom prst="ellipse">
                <a:avLst/>
              </a:prstGeom>
              <a:solidFill>
                <a:srgbClr val="00AD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502" name="Google Shape;502;p59"/>
            <p:cNvSpPr txBox="1"/>
            <p:nvPr/>
          </p:nvSpPr>
          <p:spPr>
            <a:xfrm>
              <a:off x="4925774" y="4847506"/>
              <a:ext cx="1149000" cy="6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00FF"/>
                </a:buClr>
                <a:buSzPts val="900"/>
                <a:buFont typeface="Arial"/>
                <a:buNone/>
              </a:pPr>
              <a:r>
                <a:rPr lang="en" sz="900" b="0" i="0" u="none" strike="noStrike" cap="none">
                  <a:solidFill>
                    <a:srgbClr val="FF00FF"/>
                  </a:solidFill>
                  <a:latin typeface="Calibri"/>
                  <a:ea typeface="Calibri"/>
                  <a:cs typeface="Calibri"/>
                  <a:sym typeface="Calibri"/>
                </a:rPr>
                <a:t>wildfire</a:t>
              </a:r>
              <a:endParaRPr sz="1100"/>
            </a:p>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00FF"/>
                </a:solidFill>
                <a:latin typeface="Calibri"/>
                <a:ea typeface="Calibri"/>
                <a:cs typeface="Calibri"/>
                <a:sym typeface="Calibri"/>
              </a:endParaRPr>
            </a:p>
            <a:p>
              <a:pPr marL="0" marR="0" lvl="0" indent="0" algn="ctr" rtl="0">
                <a:lnSpc>
                  <a:spcPct val="100000"/>
                </a:lnSpc>
                <a:spcBef>
                  <a:spcPts val="0"/>
                </a:spcBef>
                <a:spcAft>
                  <a:spcPts val="0"/>
                </a:spcAft>
                <a:buClr>
                  <a:srgbClr val="FF00FF"/>
                </a:buClr>
                <a:buSzPts val="900"/>
                <a:buFont typeface="Arial"/>
                <a:buNone/>
              </a:pPr>
              <a:r>
                <a:rPr lang="en" sz="900" b="0" i="0" u="none" strike="noStrike" cap="none">
                  <a:solidFill>
                    <a:srgbClr val="FF00FF"/>
                  </a:solidFill>
                  <a:latin typeface="Calibri"/>
                  <a:ea typeface="Calibri"/>
                  <a:cs typeface="Calibri"/>
                  <a:sym typeface="Calibri"/>
                </a:rPr>
                <a:t>cluster</a:t>
              </a:r>
              <a:endParaRPr sz="1100"/>
            </a:p>
          </p:txBody>
        </p:sp>
      </p:grpSp>
      <p:grpSp>
        <p:nvGrpSpPr>
          <p:cNvPr id="503" name="Google Shape;503;p59"/>
          <p:cNvGrpSpPr/>
          <p:nvPr/>
        </p:nvGrpSpPr>
        <p:grpSpPr>
          <a:xfrm>
            <a:off x="3625247" y="2608709"/>
            <a:ext cx="3125419" cy="1783006"/>
            <a:chOff x="4325662" y="3579878"/>
            <a:chExt cx="4167226" cy="2377342"/>
          </a:xfrm>
        </p:grpSpPr>
        <p:grpSp>
          <p:nvGrpSpPr>
            <p:cNvPr id="504" name="Google Shape;504;p59"/>
            <p:cNvGrpSpPr/>
            <p:nvPr/>
          </p:nvGrpSpPr>
          <p:grpSpPr>
            <a:xfrm>
              <a:off x="4591372" y="4174975"/>
              <a:ext cx="3901516" cy="1782245"/>
              <a:chOff x="4591372" y="4174976"/>
              <a:chExt cx="3901516" cy="1782245"/>
            </a:xfrm>
          </p:grpSpPr>
          <p:cxnSp>
            <p:nvCxnSpPr>
              <p:cNvPr id="505" name="Google Shape;505;p59"/>
              <p:cNvCxnSpPr/>
              <p:nvPr/>
            </p:nvCxnSpPr>
            <p:spPr>
              <a:xfrm rot="10800000" flipH="1">
                <a:off x="4591372" y="4174976"/>
                <a:ext cx="1363200" cy="76800"/>
              </a:xfrm>
              <a:prstGeom prst="straightConnector1">
                <a:avLst/>
              </a:prstGeom>
              <a:noFill/>
              <a:ln w="28575" cap="flat" cmpd="sng">
                <a:solidFill>
                  <a:srgbClr val="00AD00"/>
                </a:solidFill>
                <a:prstDash val="solid"/>
                <a:miter lim="800000"/>
                <a:headEnd type="none" w="sm" len="sm"/>
                <a:tailEnd type="triangle" w="med" len="med"/>
              </a:ln>
            </p:spPr>
          </p:cxnSp>
          <p:sp>
            <p:nvSpPr>
              <p:cNvPr id="506" name="Google Shape;506;p59"/>
              <p:cNvSpPr txBox="1"/>
              <p:nvPr/>
            </p:nvSpPr>
            <p:spPr>
              <a:xfrm>
                <a:off x="7428488" y="5290320"/>
                <a:ext cx="1064400" cy="666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NUCAPS sounding</a:t>
                </a:r>
                <a:endParaRPr sz="1100"/>
              </a:p>
            </p:txBody>
          </p:sp>
          <p:cxnSp>
            <p:nvCxnSpPr>
              <p:cNvPr id="507" name="Google Shape;507;p59"/>
              <p:cNvCxnSpPr/>
              <p:nvPr/>
            </p:nvCxnSpPr>
            <p:spPr>
              <a:xfrm rot="10800000">
                <a:off x="7629822" y="4297620"/>
                <a:ext cx="289500" cy="992700"/>
              </a:xfrm>
              <a:prstGeom prst="straightConnector1">
                <a:avLst/>
              </a:prstGeom>
              <a:noFill/>
              <a:ln w="28575" cap="flat" cmpd="sng">
                <a:solidFill>
                  <a:srgbClr val="00AD00"/>
                </a:solidFill>
                <a:prstDash val="solid"/>
                <a:miter lim="800000"/>
                <a:headEnd type="none" w="sm" len="sm"/>
                <a:tailEnd type="triangle" w="med" len="med"/>
              </a:ln>
            </p:spPr>
          </p:cxnSp>
        </p:grpSp>
        <p:cxnSp>
          <p:nvCxnSpPr>
            <p:cNvPr id="508" name="Google Shape;508;p59"/>
            <p:cNvCxnSpPr/>
            <p:nvPr/>
          </p:nvCxnSpPr>
          <p:spPr>
            <a:xfrm>
              <a:off x="5948776" y="5222184"/>
              <a:ext cx="643500" cy="410100"/>
            </a:xfrm>
            <a:prstGeom prst="straightConnector1">
              <a:avLst/>
            </a:prstGeom>
            <a:noFill/>
            <a:ln w="28575" cap="flat" cmpd="sng">
              <a:solidFill>
                <a:srgbClr val="00AD00"/>
              </a:solidFill>
              <a:prstDash val="solid"/>
              <a:miter lim="800000"/>
              <a:headEnd type="none" w="sm" len="sm"/>
              <a:tailEnd type="none" w="sm" len="sm"/>
            </a:ln>
          </p:spPr>
        </p:cxnSp>
        <p:cxnSp>
          <p:nvCxnSpPr>
            <p:cNvPr id="509" name="Google Shape;509;p59"/>
            <p:cNvCxnSpPr/>
            <p:nvPr/>
          </p:nvCxnSpPr>
          <p:spPr>
            <a:xfrm rot="10800000" flipH="1">
              <a:off x="5393257" y="5655485"/>
              <a:ext cx="1199100" cy="196200"/>
            </a:xfrm>
            <a:prstGeom prst="straightConnector1">
              <a:avLst/>
            </a:prstGeom>
            <a:noFill/>
            <a:ln w="28575" cap="flat" cmpd="sng">
              <a:solidFill>
                <a:srgbClr val="00AD00"/>
              </a:solidFill>
              <a:prstDash val="solid"/>
              <a:miter lim="800000"/>
              <a:headEnd type="none" w="sm" len="sm"/>
              <a:tailEnd type="none" w="sm" len="sm"/>
            </a:ln>
          </p:spPr>
        </p:cxnSp>
        <p:cxnSp>
          <p:nvCxnSpPr>
            <p:cNvPr id="510" name="Google Shape;510;p59"/>
            <p:cNvCxnSpPr/>
            <p:nvPr/>
          </p:nvCxnSpPr>
          <p:spPr>
            <a:xfrm>
              <a:off x="5072121" y="4927045"/>
              <a:ext cx="1498200" cy="720300"/>
            </a:xfrm>
            <a:prstGeom prst="straightConnector1">
              <a:avLst/>
            </a:prstGeom>
            <a:noFill/>
            <a:ln w="28575" cap="flat" cmpd="sng">
              <a:solidFill>
                <a:srgbClr val="00AD00"/>
              </a:solidFill>
              <a:prstDash val="solid"/>
              <a:miter lim="800000"/>
              <a:headEnd type="none" w="sm" len="sm"/>
              <a:tailEnd type="none" w="sm" len="sm"/>
            </a:ln>
          </p:spPr>
        </p:cxnSp>
        <p:cxnSp>
          <p:nvCxnSpPr>
            <p:cNvPr id="511" name="Google Shape;511;p59"/>
            <p:cNvCxnSpPr/>
            <p:nvPr/>
          </p:nvCxnSpPr>
          <p:spPr>
            <a:xfrm>
              <a:off x="4325662" y="3579878"/>
              <a:ext cx="802200" cy="867000"/>
            </a:xfrm>
            <a:prstGeom prst="straightConnector1">
              <a:avLst/>
            </a:prstGeom>
            <a:noFill/>
            <a:ln w="28575" cap="flat" cmpd="sng">
              <a:solidFill>
                <a:srgbClr val="00AD00"/>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animEffect transition="in" filter="fade">
                                      <p:cBhvr>
                                        <p:cTn id="11" dur="1000"/>
                                        <p:tgtEl>
                                          <p:spTgt spid="49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3"/>
                                        </p:tgtEl>
                                        <p:attrNameLst>
                                          <p:attrName>style.visibility</p:attrName>
                                        </p:attrNameLst>
                                      </p:cBhvr>
                                      <p:to>
                                        <p:strVal val="visible"/>
                                      </p:to>
                                    </p:set>
                                    <p:animEffect transition="in" filter="fade">
                                      <p:cBhvr>
                                        <p:cTn id="16" dur="1000"/>
                                        <p:tgtEl>
                                          <p:spTgt spid="50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ctrTitle" idx="4294967295"/>
          </p:nvPr>
        </p:nvSpPr>
        <p:spPr>
          <a:xfrm>
            <a:off x="580225" y="3563200"/>
            <a:ext cx="8520000" cy="1076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accent1"/>
              </a:buClr>
              <a:buSzPts val="1800"/>
              <a:buFont typeface="Calibri"/>
              <a:buNone/>
            </a:pPr>
            <a:r>
              <a:rPr lang="en" sz="1800" b="1" i="0" u="none" strike="noStrike" cap="none">
                <a:solidFill>
                  <a:schemeClr val="accent1"/>
                </a:solidFill>
                <a:latin typeface="Calibri"/>
                <a:ea typeface="Calibri"/>
                <a:cs typeface="Calibri"/>
                <a:sym typeface="Calibri"/>
              </a:rPr>
              <a:t>Acknowledgements: Sanmei Li (GMU), Mitch Goldberg (CCNY/CESSRST, former NOAA NESDIS Chief Scientist), </a:t>
            </a:r>
            <a:r>
              <a:rPr lang="en" sz="1800">
                <a:latin typeface="Calibri"/>
                <a:ea typeface="Calibri"/>
                <a:cs typeface="Calibri"/>
                <a:sym typeface="Calibri"/>
              </a:rPr>
              <a:t>as well as </a:t>
            </a:r>
            <a:r>
              <a:rPr lang="en" sz="1800" i="1">
                <a:latin typeface="Calibri"/>
                <a:ea typeface="Calibri"/>
                <a:cs typeface="Calibri"/>
                <a:sym typeface="Calibri"/>
              </a:rPr>
              <a:t>many</a:t>
            </a:r>
            <a:r>
              <a:rPr lang="en" sz="1800">
                <a:latin typeface="Calibri"/>
                <a:ea typeface="Calibri"/>
                <a:cs typeface="Calibri"/>
                <a:sym typeface="Calibri"/>
              </a:rPr>
              <a:t> others</a:t>
            </a:r>
            <a:endParaRPr sz="1800" b="1" u="none" strike="noStrike" cap="none">
              <a:solidFill>
                <a:schemeClr val="accent1"/>
              </a:solidFill>
              <a:latin typeface="Calibri"/>
              <a:ea typeface="Calibri"/>
              <a:cs typeface="Calibri"/>
              <a:sym typeface="Calibri"/>
            </a:endParaRPr>
          </a:p>
        </p:txBody>
      </p:sp>
      <p:grpSp>
        <p:nvGrpSpPr>
          <p:cNvPr id="244" name="Google Shape;244;p41"/>
          <p:cNvGrpSpPr/>
          <p:nvPr/>
        </p:nvGrpSpPr>
        <p:grpSpPr>
          <a:xfrm>
            <a:off x="491840" y="4380621"/>
            <a:ext cx="707721" cy="728732"/>
            <a:chOff x="3211" y="144"/>
            <a:chExt cx="768" cy="768"/>
          </a:xfrm>
        </p:grpSpPr>
        <p:sp>
          <p:nvSpPr>
            <p:cNvPr id="245" name="Google Shape;245;p41"/>
            <p:cNvSpPr/>
            <p:nvPr/>
          </p:nvSpPr>
          <p:spPr>
            <a:xfrm>
              <a:off x="3221" y="154"/>
              <a:ext cx="600" cy="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pic>
          <p:nvPicPr>
            <p:cNvPr id="246" name="Google Shape;246;p41" descr="noaalogo"/>
            <p:cNvPicPr preferRelativeResize="0"/>
            <p:nvPr/>
          </p:nvPicPr>
          <p:blipFill rotWithShape="1">
            <a:blip r:embed="rId3">
              <a:alphaModFix/>
            </a:blip>
            <a:srcRect/>
            <a:stretch/>
          </p:blipFill>
          <p:spPr>
            <a:xfrm>
              <a:off x="3211" y="144"/>
              <a:ext cx="768" cy="768"/>
            </a:xfrm>
            <a:prstGeom prst="rect">
              <a:avLst/>
            </a:prstGeom>
            <a:noFill/>
            <a:ln>
              <a:noFill/>
            </a:ln>
          </p:spPr>
        </p:pic>
      </p:grpSp>
      <p:pic>
        <p:nvPicPr>
          <p:cNvPr id="247" name="Google Shape;247;p41" descr="\\beans\users$\wstraka\Data\Desktop\EUMETSAT 2016 presentations\CIMSS_logo_print_multicolor_glow_PNG_3x2in.png"/>
          <p:cNvPicPr preferRelativeResize="0"/>
          <p:nvPr/>
        </p:nvPicPr>
        <p:blipFill rotWithShape="1">
          <a:blip r:embed="rId4">
            <a:alphaModFix/>
          </a:blip>
          <a:srcRect/>
          <a:stretch/>
        </p:blipFill>
        <p:spPr>
          <a:xfrm>
            <a:off x="8217122" y="4407642"/>
            <a:ext cx="883102" cy="630786"/>
          </a:xfrm>
          <a:prstGeom prst="rect">
            <a:avLst/>
          </a:prstGeom>
          <a:noFill/>
          <a:ln>
            <a:noFill/>
          </a:ln>
        </p:spPr>
      </p:pic>
      <p:pic>
        <p:nvPicPr>
          <p:cNvPr id="248" name="Google Shape;248;p41"/>
          <p:cNvPicPr preferRelativeResize="0"/>
          <p:nvPr/>
        </p:nvPicPr>
        <p:blipFill rotWithShape="1">
          <a:blip r:embed="rId5">
            <a:alphaModFix/>
          </a:blip>
          <a:srcRect/>
          <a:stretch/>
        </p:blipFill>
        <p:spPr>
          <a:xfrm>
            <a:off x="1303454" y="4400603"/>
            <a:ext cx="688730" cy="688730"/>
          </a:xfrm>
          <a:prstGeom prst="rect">
            <a:avLst/>
          </a:prstGeom>
          <a:noFill/>
          <a:ln>
            <a:noFill/>
          </a:ln>
        </p:spPr>
      </p:pic>
      <p:pic>
        <p:nvPicPr>
          <p:cNvPr id="249" name="Google Shape;249;p41"/>
          <p:cNvPicPr preferRelativeResize="0"/>
          <p:nvPr/>
        </p:nvPicPr>
        <p:blipFill rotWithShape="1">
          <a:blip r:embed="rId6">
            <a:alphaModFix/>
          </a:blip>
          <a:srcRect/>
          <a:stretch/>
        </p:blipFill>
        <p:spPr>
          <a:xfrm>
            <a:off x="2096174" y="4455530"/>
            <a:ext cx="906969" cy="578878"/>
          </a:xfrm>
          <a:prstGeom prst="rect">
            <a:avLst/>
          </a:prstGeom>
          <a:noFill/>
          <a:ln>
            <a:noFill/>
          </a:ln>
        </p:spPr>
      </p:pic>
      <p:sp>
        <p:nvSpPr>
          <p:cNvPr id="250" name="Google Shape;250;p41"/>
          <p:cNvSpPr txBox="1">
            <a:spLocks noGrp="1"/>
          </p:cNvSpPr>
          <p:nvPr>
            <p:ph type="title"/>
          </p:nvPr>
        </p:nvSpPr>
        <p:spPr>
          <a:xfrm>
            <a:off x="685800" y="33350"/>
            <a:ext cx="68361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endParaRPr/>
          </a:p>
        </p:txBody>
      </p:sp>
      <p:sp>
        <p:nvSpPr>
          <p:cNvPr id="251" name="Google Shape;251;p41"/>
          <p:cNvSpPr/>
          <p:nvPr/>
        </p:nvSpPr>
        <p:spPr>
          <a:xfrm>
            <a:off x="1966801" y="1199300"/>
            <a:ext cx="1945500" cy="194550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3F3F3F"/>
              </a:buClr>
              <a:buSzPts val="1800"/>
              <a:buFont typeface="Calibri"/>
              <a:buNone/>
            </a:pPr>
            <a:endParaRPr sz="1800">
              <a:solidFill>
                <a:srgbClr val="FFFFFF"/>
              </a:solidFill>
              <a:latin typeface="Calibri"/>
              <a:ea typeface="Calibri"/>
              <a:cs typeface="Calibri"/>
              <a:sym typeface="Calibri"/>
            </a:endParaRPr>
          </a:p>
        </p:txBody>
      </p:sp>
      <p:pic>
        <p:nvPicPr>
          <p:cNvPr id="252" name="Google Shape;252;p41"/>
          <p:cNvPicPr preferRelativeResize="0"/>
          <p:nvPr/>
        </p:nvPicPr>
        <p:blipFill rotWithShape="1">
          <a:blip r:embed="rId7">
            <a:alphaModFix/>
          </a:blip>
          <a:srcRect t="10031" b="10031"/>
          <a:stretch/>
        </p:blipFill>
        <p:spPr>
          <a:xfrm>
            <a:off x="2065167" y="1290968"/>
            <a:ext cx="1767900" cy="1767900"/>
          </a:xfrm>
          <a:prstGeom prst="ellipse">
            <a:avLst/>
          </a:prstGeom>
          <a:noFill/>
          <a:ln>
            <a:noFill/>
          </a:ln>
        </p:spPr>
      </p:pic>
      <p:sp>
        <p:nvSpPr>
          <p:cNvPr id="253" name="Google Shape;253;p41"/>
          <p:cNvSpPr/>
          <p:nvPr/>
        </p:nvSpPr>
        <p:spPr>
          <a:xfrm>
            <a:off x="5387250" y="1081700"/>
            <a:ext cx="3804000" cy="2671200"/>
          </a:xfrm>
          <a:prstGeom prst="roundRect">
            <a:avLst>
              <a:gd name="adj" fmla="val 10985"/>
            </a:avLst>
          </a:prstGeom>
          <a:solidFill>
            <a:srgbClr val="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Clr>
                <a:srgbClr val="222222"/>
              </a:buClr>
              <a:buSzPts val="1500"/>
              <a:buFont typeface="Arial"/>
              <a:buNone/>
            </a:pPr>
            <a:r>
              <a:rPr lang="en" sz="1500" i="0">
                <a:solidFill>
                  <a:srgbClr val="222222"/>
                </a:solidFill>
                <a:latin typeface="Arial"/>
                <a:ea typeface="Arial"/>
                <a:cs typeface="Arial"/>
                <a:sym typeface="Arial"/>
              </a:rPr>
              <a:t>William Straka is a researcher with the Cooperative Institute for Meteorological Satellite Studies (CIMSS), where he has been working for over 18 years</a:t>
            </a:r>
            <a:r>
              <a:rPr lang="en" sz="1500">
                <a:solidFill>
                  <a:srgbClr val="222222"/>
                </a:solidFill>
                <a:latin typeface="Arial"/>
                <a:ea typeface="Arial"/>
                <a:cs typeface="Arial"/>
                <a:sym typeface="Arial"/>
              </a:rPr>
              <a:t>. He c</a:t>
            </a:r>
            <a:r>
              <a:rPr lang="en" sz="1500" i="0">
                <a:solidFill>
                  <a:srgbClr val="222222"/>
                </a:solidFill>
                <a:latin typeface="Arial"/>
                <a:ea typeface="Arial"/>
                <a:cs typeface="Arial"/>
                <a:sym typeface="Arial"/>
              </a:rPr>
              <a:t>urrent</a:t>
            </a:r>
            <a:r>
              <a:rPr lang="en" sz="1500">
                <a:solidFill>
                  <a:srgbClr val="222222"/>
                </a:solidFill>
                <a:latin typeface="Arial"/>
                <a:ea typeface="Arial"/>
                <a:cs typeface="Arial"/>
                <a:sym typeface="Arial"/>
              </a:rPr>
              <a:t>ly works as a liaison, including assisting in training, to </a:t>
            </a:r>
            <a:r>
              <a:rPr lang="en" sz="1500" i="0">
                <a:solidFill>
                  <a:srgbClr val="222222"/>
                </a:solidFill>
                <a:latin typeface="Arial"/>
                <a:ea typeface="Arial"/>
                <a:cs typeface="Arial"/>
                <a:sym typeface="Arial"/>
              </a:rPr>
              <a:t>the US National Weather Service as well as US and international emergency response stakeholders such a</a:t>
            </a:r>
            <a:r>
              <a:rPr lang="en" sz="1500">
                <a:solidFill>
                  <a:srgbClr val="222222"/>
                </a:solidFill>
                <a:latin typeface="Arial"/>
                <a:ea typeface="Arial"/>
                <a:cs typeface="Arial"/>
                <a:sym typeface="Arial"/>
              </a:rPr>
              <a:t>s BMKG on the NOAA Flood Products.</a:t>
            </a:r>
            <a:endParaRPr sz="1500">
              <a:solidFill>
                <a:srgbClr val="FFFFFF"/>
              </a:solidFill>
              <a:latin typeface="Arial"/>
              <a:ea typeface="Arial"/>
              <a:cs typeface="Arial"/>
              <a:sym typeface="Arial"/>
            </a:endParaRPr>
          </a:p>
        </p:txBody>
      </p:sp>
      <p:sp>
        <p:nvSpPr>
          <p:cNvPr id="254" name="Google Shape;254;p41"/>
          <p:cNvSpPr/>
          <p:nvPr/>
        </p:nvSpPr>
        <p:spPr>
          <a:xfrm>
            <a:off x="1619373" y="3144800"/>
            <a:ext cx="2659500" cy="509400"/>
          </a:xfrm>
          <a:prstGeom prst="round2DiagRect">
            <a:avLst>
              <a:gd name="adj1" fmla="val 50000"/>
              <a:gd name="adj2" fmla="val 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1800"/>
              <a:buFont typeface="Calibri"/>
              <a:buNone/>
            </a:pPr>
            <a:r>
              <a:rPr lang="en" sz="1100" b="1">
                <a:solidFill>
                  <a:srgbClr val="FFFFFF"/>
                </a:solidFill>
                <a:latin typeface="Calibri"/>
                <a:ea typeface="Calibri"/>
                <a:cs typeface="Calibri"/>
                <a:sym typeface="Calibri"/>
              </a:rPr>
              <a:t>William Straka III</a:t>
            </a:r>
            <a:endParaRPr sz="1100" b="1">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1800"/>
              <a:buFont typeface="Calibri"/>
              <a:buNone/>
            </a:pPr>
            <a:r>
              <a:rPr lang="en" sz="1100" b="1" u="sng">
                <a:solidFill>
                  <a:schemeClr val="hlink"/>
                </a:solidFill>
                <a:latin typeface="Calibri"/>
                <a:ea typeface="Calibri"/>
                <a:cs typeface="Calibri"/>
                <a:sym typeface="Calibri"/>
                <a:hlinkClick r:id="rId8"/>
              </a:rPr>
              <a:t>wstraka@ssec.wisc.edu</a:t>
            </a:r>
            <a:endParaRPr sz="1100" b="1">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1800"/>
              <a:buFont typeface="Calibri"/>
              <a:buNone/>
            </a:pPr>
            <a:r>
              <a:rPr lang="en" sz="1100" b="1" u="sng">
                <a:solidFill>
                  <a:schemeClr val="hlink"/>
                </a:solidFill>
                <a:latin typeface="Calibri"/>
                <a:ea typeface="Calibri"/>
                <a:cs typeface="Calibri"/>
                <a:sym typeface="Calibri"/>
                <a:hlinkClick r:id="rId9"/>
              </a:rPr>
              <a:t>william.straka@noaa.gov</a:t>
            </a:r>
            <a:r>
              <a:rPr lang="en" sz="1100" b="1">
                <a:solidFill>
                  <a:srgbClr val="FFFFFF"/>
                </a:solidFill>
                <a:latin typeface="Calibri"/>
                <a:ea typeface="Calibri"/>
                <a:cs typeface="Calibri"/>
                <a:sym typeface="Calibri"/>
              </a:rPr>
              <a:t> </a:t>
            </a:r>
            <a:endParaRPr sz="1100" b="1">
              <a:solidFill>
                <a:srgbClr val="FFFFFF"/>
              </a:solidFill>
              <a:latin typeface="Calibri"/>
              <a:ea typeface="Calibri"/>
              <a:cs typeface="Calibri"/>
              <a:sym typeface="Calibri"/>
            </a:endParaRPr>
          </a:p>
        </p:txBody>
      </p:sp>
      <p:sp>
        <p:nvSpPr>
          <p:cNvPr id="255" name="Google Shape;255;p41"/>
          <p:cNvSpPr/>
          <p:nvPr/>
        </p:nvSpPr>
        <p:spPr>
          <a:xfrm>
            <a:off x="491853" y="554824"/>
            <a:ext cx="4895400" cy="516600"/>
          </a:xfrm>
          <a:prstGeom prst="snip2DiagRect">
            <a:avLst>
              <a:gd name="adj1" fmla="val 0"/>
              <a:gd name="adj2" fmla="val 35965"/>
            </a:avLst>
          </a:prstGeom>
          <a:solidFill>
            <a:srgbClr val="00194C"/>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i="1">
                <a:solidFill>
                  <a:srgbClr val="FFFFFF"/>
                </a:solidFill>
                <a:latin typeface="Calibri"/>
                <a:ea typeface="Calibri"/>
                <a:cs typeface="Calibri"/>
                <a:sym typeface="Calibri"/>
              </a:rPr>
              <a:t>Presenter</a:t>
            </a:r>
            <a:r>
              <a:rPr lang="en" sz="3200">
                <a:solidFill>
                  <a:srgbClr val="FFFFFF"/>
                </a:solidFill>
                <a:latin typeface="Calibri"/>
                <a:ea typeface="Calibri"/>
                <a:cs typeface="Calibri"/>
                <a:sym typeface="Calibri"/>
              </a:rPr>
              <a:t> BIO:</a:t>
            </a:r>
            <a:endParaRPr sz="3200" b="1" i="1">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0"/>
          <p:cNvSpPr txBox="1">
            <a:spLocks noGrp="1"/>
          </p:cNvSpPr>
          <p:nvPr>
            <p:ph type="title"/>
          </p:nvPr>
        </p:nvSpPr>
        <p:spPr>
          <a:xfrm>
            <a:off x="671850" y="422525"/>
            <a:ext cx="85206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PyroCb Detection (LEO PGRR project) - Prototype demonstration</a:t>
            </a:r>
            <a:endParaRPr/>
          </a:p>
        </p:txBody>
      </p:sp>
      <p:pic>
        <p:nvPicPr>
          <p:cNvPr id="517" name="Google Shape;517;p60"/>
          <p:cNvPicPr preferRelativeResize="0"/>
          <p:nvPr/>
        </p:nvPicPr>
        <p:blipFill rotWithShape="1">
          <a:blip r:embed="rId3">
            <a:alphaModFix/>
          </a:blip>
          <a:srcRect/>
          <a:stretch/>
        </p:blipFill>
        <p:spPr>
          <a:xfrm>
            <a:off x="2314276" y="1088348"/>
            <a:ext cx="5235741" cy="38614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1"/>
          <p:cNvPicPr preferRelativeResize="0"/>
          <p:nvPr/>
        </p:nvPicPr>
        <p:blipFill rotWithShape="1">
          <a:blip r:embed="rId3">
            <a:alphaModFix/>
          </a:blip>
          <a:srcRect l="39" r="487"/>
          <a:stretch/>
        </p:blipFill>
        <p:spPr>
          <a:xfrm>
            <a:off x="4315162" y="628058"/>
            <a:ext cx="4799023" cy="4288939"/>
          </a:xfrm>
          <a:prstGeom prst="rect">
            <a:avLst/>
          </a:prstGeom>
          <a:noFill/>
          <a:ln w="9525" cap="flat" cmpd="sng">
            <a:solidFill>
              <a:schemeClr val="dk1"/>
            </a:solidFill>
            <a:prstDash val="solid"/>
            <a:round/>
            <a:headEnd type="none" w="sm" len="sm"/>
            <a:tailEnd type="none" w="sm" len="sm"/>
          </a:ln>
        </p:spPr>
      </p:pic>
      <p:sp>
        <p:nvSpPr>
          <p:cNvPr id="523" name="Google Shape;523;p61"/>
          <p:cNvSpPr txBox="1">
            <a:spLocks noGrp="1"/>
          </p:cNvSpPr>
          <p:nvPr>
            <p:ph type="body" idx="1"/>
          </p:nvPr>
        </p:nvSpPr>
        <p:spPr>
          <a:xfrm>
            <a:off x="173003" y="627872"/>
            <a:ext cx="3953700" cy="2938200"/>
          </a:xfrm>
          <a:prstGeom prst="rect">
            <a:avLst/>
          </a:prstGeom>
          <a:noFill/>
          <a:ln>
            <a:noFill/>
          </a:ln>
        </p:spPr>
        <p:txBody>
          <a:bodyPr spcFirstLastPara="1" wrap="square" lIns="91425" tIns="91425" rIns="91425" bIns="91425" anchor="t" anchorCtr="0">
            <a:noAutofit/>
          </a:bodyPr>
          <a:lstStyle/>
          <a:p>
            <a:pPr marL="342900" lvl="0" indent="-254000" algn="l" rtl="0">
              <a:lnSpc>
                <a:spcPct val="90000"/>
              </a:lnSpc>
              <a:spcBef>
                <a:spcPts val="600"/>
              </a:spcBef>
              <a:spcAft>
                <a:spcPts val="0"/>
              </a:spcAft>
              <a:buSzPts val="1400"/>
              <a:buChar char="•"/>
            </a:pPr>
            <a:r>
              <a:rPr lang="en" sz="1800" b="1" u="sng">
                <a:solidFill>
                  <a:schemeClr val="hlink"/>
                </a:solidFill>
                <a:hlinkClick r:id="rId4"/>
              </a:rPr>
              <a:t>https://aviation.cira.colostate.edu</a:t>
            </a:r>
            <a:endParaRPr sz="1800" b="1"/>
          </a:p>
          <a:p>
            <a:pPr marL="342900" lvl="0" indent="-254000" algn="l" rtl="0">
              <a:lnSpc>
                <a:spcPct val="90000"/>
              </a:lnSpc>
              <a:spcBef>
                <a:spcPts val="200"/>
              </a:spcBef>
              <a:spcAft>
                <a:spcPts val="0"/>
              </a:spcAft>
              <a:buSzPts val="1400"/>
              <a:buChar char="•"/>
            </a:pPr>
            <a:r>
              <a:rPr lang="en" sz="1700"/>
              <a:t>Various user interface functions based on user feedback</a:t>
            </a:r>
            <a:endParaRPr/>
          </a:p>
          <a:p>
            <a:pPr marL="685800" lvl="1" indent="-254000" algn="l" rtl="0">
              <a:lnSpc>
                <a:spcPct val="90000"/>
              </a:lnSpc>
              <a:spcBef>
                <a:spcPts val="0"/>
              </a:spcBef>
              <a:spcAft>
                <a:spcPts val="0"/>
              </a:spcAft>
              <a:buSzPts val="1400"/>
              <a:buFont typeface="Courier New"/>
              <a:buChar char="o"/>
            </a:pPr>
            <a:r>
              <a:rPr lang="en" sz="1400"/>
              <a:t>User-selectable path</a:t>
            </a:r>
            <a:endParaRPr/>
          </a:p>
          <a:p>
            <a:pPr marL="685800" lvl="1" indent="-254000" algn="l" rtl="0">
              <a:lnSpc>
                <a:spcPct val="90000"/>
              </a:lnSpc>
              <a:spcBef>
                <a:spcPts val="0"/>
              </a:spcBef>
              <a:spcAft>
                <a:spcPts val="0"/>
              </a:spcAft>
              <a:buSzPts val="1400"/>
              <a:buFont typeface="Courier New"/>
              <a:buChar char="o"/>
            </a:pPr>
            <a:r>
              <a:rPr lang="en" sz="1400"/>
              <a:t>A layer feature for icing/turb (PIREPs)</a:t>
            </a:r>
            <a:endParaRPr/>
          </a:p>
          <a:p>
            <a:pPr marL="685800" lvl="1" indent="-254000" algn="l" rtl="0">
              <a:lnSpc>
                <a:spcPct val="90000"/>
              </a:lnSpc>
              <a:spcBef>
                <a:spcPts val="0"/>
              </a:spcBef>
              <a:spcAft>
                <a:spcPts val="0"/>
              </a:spcAft>
              <a:buSzPts val="1400"/>
              <a:buFont typeface="Courier New"/>
              <a:buChar char="o"/>
            </a:pPr>
            <a:r>
              <a:rPr lang="en" sz="1400"/>
              <a:t>Product evaluation/User feedback</a:t>
            </a:r>
            <a:endParaRPr/>
          </a:p>
          <a:p>
            <a:pPr marL="685800" lvl="1" indent="-254000" algn="l" rtl="0">
              <a:lnSpc>
                <a:spcPct val="90000"/>
              </a:lnSpc>
              <a:spcBef>
                <a:spcPts val="0"/>
              </a:spcBef>
              <a:spcAft>
                <a:spcPts val="0"/>
              </a:spcAft>
              <a:buSzPts val="1400"/>
              <a:buFont typeface="Courier New"/>
              <a:buChar char="o"/>
            </a:pPr>
            <a:r>
              <a:rPr lang="en" sz="1400" b="1" i="1">
                <a:solidFill>
                  <a:srgbClr val="0000FF"/>
                </a:solidFill>
              </a:rPr>
              <a:t>User quick guide </a:t>
            </a:r>
            <a:r>
              <a:rPr lang="en" sz="1400"/>
              <a:t>and documents</a:t>
            </a:r>
            <a:endParaRPr/>
          </a:p>
          <a:p>
            <a:pPr marL="685800" lvl="1" indent="-165100" algn="l" rtl="0">
              <a:lnSpc>
                <a:spcPct val="90000"/>
              </a:lnSpc>
              <a:spcBef>
                <a:spcPts val="0"/>
              </a:spcBef>
              <a:spcAft>
                <a:spcPts val="0"/>
              </a:spcAft>
              <a:buSzPts val="1400"/>
              <a:buNone/>
            </a:pPr>
            <a:endParaRPr/>
          </a:p>
          <a:p>
            <a:pPr marL="431800" lvl="1" indent="0" algn="l" rtl="0">
              <a:lnSpc>
                <a:spcPct val="90000"/>
              </a:lnSpc>
              <a:spcBef>
                <a:spcPts val="0"/>
              </a:spcBef>
              <a:spcAft>
                <a:spcPts val="0"/>
              </a:spcAft>
              <a:buSzPts val="1400"/>
              <a:buNone/>
            </a:pPr>
            <a:endParaRPr/>
          </a:p>
          <a:p>
            <a:pPr marL="685800" lvl="1" indent="-165100" algn="l" rtl="0">
              <a:lnSpc>
                <a:spcPct val="90000"/>
              </a:lnSpc>
              <a:spcBef>
                <a:spcPts val="0"/>
              </a:spcBef>
              <a:spcAft>
                <a:spcPts val="0"/>
              </a:spcAft>
              <a:buSzPts val="1400"/>
              <a:buNone/>
            </a:pPr>
            <a:endParaRPr/>
          </a:p>
          <a:p>
            <a:pPr marL="685800" lvl="1" indent="-165100" algn="l" rtl="0">
              <a:lnSpc>
                <a:spcPct val="90000"/>
              </a:lnSpc>
              <a:spcBef>
                <a:spcPts val="0"/>
              </a:spcBef>
              <a:spcAft>
                <a:spcPts val="0"/>
              </a:spcAft>
              <a:buSzPts val="1400"/>
              <a:buNone/>
            </a:pPr>
            <a:endParaRPr/>
          </a:p>
          <a:p>
            <a:pPr marL="685800" lvl="1" indent="-165100" algn="l" rtl="0">
              <a:lnSpc>
                <a:spcPct val="90000"/>
              </a:lnSpc>
              <a:spcBef>
                <a:spcPts val="0"/>
              </a:spcBef>
              <a:spcAft>
                <a:spcPts val="0"/>
              </a:spcAft>
              <a:buSzPts val="1400"/>
              <a:buNone/>
            </a:pPr>
            <a:endParaRPr/>
          </a:p>
          <a:p>
            <a:pPr marL="685800" lvl="1" indent="-165100" algn="l" rtl="0">
              <a:lnSpc>
                <a:spcPct val="90000"/>
              </a:lnSpc>
              <a:spcBef>
                <a:spcPts val="0"/>
              </a:spcBef>
              <a:spcAft>
                <a:spcPts val="0"/>
              </a:spcAft>
              <a:buSzPts val="1400"/>
              <a:buNone/>
            </a:pPr>
            <a:endParaRPr/>
          </a:p>
          <a:p>
            <a:pPr marL="342900" lvl="0" indent="-254000" algn="l" rtl="0">
              <a:lnSpc>
                <a:spcPct val="90000"/>
              </a:lnSpc>
              <a:spcBef>
                <a:spcPts val="600"/>
              </a:spcBef>
              <a:spcAft>
                <a:spcPts val="0"/>
              </a:spcAft>
              <a:buSzPts val="1400"/>
              <a:buChar char="•"/>
            </a:pPr>
            <a:r>
              <a:rPr lang="en" sz="1700"/>
              <a:t>Extended to CONUS with ABI addition</a:t>
            </a:r>
            <a:endParaRPr/>
          </a:p>
          <a:p>
            <a:pPr marL="342900" lvl="0" indent="-254000" algn="l" rtl="0">
              <a:lnSpc>
                <a:spcPct val="90000"/>
              </a:lnSpc>
              <a:spcBef>
                <a:spcPts val="500"/>
              </a:spcBef>
              <a:spcAft>
                <a:spcPts val="0"/>
              </a:spcAft>
              <a:buSzPts val="1400"/>
              <a:buChar char="•"/>
            </a:pPr>
            <a:r>
              <a:rPr lang="en" sz="1700"/>
              <a:t>Add </a:t>
            </a:r>
            <a:r>
              <a:rPr lang="en" sz="1700" b="1">
                <a:solidFill>
                  <a:srgbClr val="0000FF"/>
                </a:solidFill>
              </a:rPr>
              <a:t>smoke data </a:t>
            </a:r>
            <a:r>
              <a:rPr lang="en" sz="1700"/>
              <a:t>(HRRR-smoke model) with smoke visibility info</a:t>
            </a:r>
            <a:endParaRPr/>
          </a:p>
          <a:p>
            <a:pPr marL="406400" lvl="1" indent="-165100" algn="l" rtl="0">
              <a:lnSpc>
                <a:spcPct val="90000"/>
              </a:lnSpc>
              <a:spcBef>
                <a:spcPts val="100"/>
              </a:spcBef>
              <a:spcAft>
                <a:spcPts val="0"/>
              </a:spcAft>
              <a:buSzPts val="1400"/>
              <a:buChar char="•"/>
            </a:pPr>
            <a:r>
              <a:rPr lang="en" sz="1100"/>
              <a:t>Oregon Wildfire Response Protocol for Severe Smoke Episodes and Air Quality and Health guidelines by NOAA GSL</a:t>
            </a:r>
            <a:endParaRPr/>
          </a:p>
          <a:p>
            <a:pPr marL="342900" lvl="0" indent="-165100" algn="l" rtl="0">
              <a:lnSpc>
                <a:spcPct val="90000"/>
              </a:lnSpc>
              <a:spcBef>
                <a:spcPts val="900"/>
              </a:spcBef>
              <a:spcAft>
                <a:spcPts val="0"/>
              </a:spcAft>
              <a:buSzPts val="1400"/>
              <a:buNone/>
            </a:pPr>
            <a:endParaRPr sz="1800"/>
          </a:p>
        </p:txBody>
      </p:sp>
      <p:sp>
        <p:nvSpPr>
          <p:cNvPr id="524" name="Google Shape;524;p61"/>
          <p:cNvSpPr txBox="1"/>
          <p:nvPr/>
        </p:nvSpPr>
        <p:spPr>
          <a:xfrm>
            <a:off x="2224649" y="94445"/>
            <a:ext cx="49791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1" i="0" u="none" strike="noStrike" cap="none">
                <a:solidFill>
                  <a:schemeClr val="dk1"/>
                </a:solidFill>
                <a:latin typeface="Calibri"/>
                <a:ea typeface="Calibri"/>
                <a:cs typeface="Calibri"/>
                <a:sym typeface="Calibri"/>
              </a:rPr>
              <a:t>CIRA’s Aviation Website for custom cross-sections</a:t>
            </a:r>
            <a:endParaRPr sz="1800" b="1" i="0" u="none" strike="noStrike" cap="none">
              <a:solidFill>
                <a:schemeClr val="dk1"/>
              </a:solidFill>
              <a:latin typeface="Arial"/>
              <a:ea typeface="Arial"/>
              <a:cs typeface="Arial"/>
              <a:sym typeface="Arial"/>
            </a:endParaRPr>
          </a:p>
        </p:txBody>
      </p:sp>
      <p:pic>
        <p:nvPicPr>
          <p:cNvPr id="525" name="Google Shape;525;p61"/>
          <p:cNvPicPr preferRelativeResize="0"/>
          <p:nvPr/>
        </p:nvPicPr>
        <p:blipFill rotWithShape="1">
          <a:blip r:embed="rId5">
            <a:alphaModFix/>
          </a:blip>
          <a:srcRect b="65860"/>
          <a:stretch/>
        </p:blipFill>
        <p:spPr>
          <a:xfrm>
            <a:off x="745282" y="2347090"/>
            <a:ext cx="2989071" cy="1168210"/>
          </a:xfrm>
          <a:prstGeom prst="rect">
            <a:avLst/>
          </a:prstGeom>
          <a:noFill/>
          <a:ln w="9525" cap="flat" cmpd="sng">
            <a:solidFill>
              <a:schemeClr val="dk1"/>
            </a:solidFill>
            <a:prstDash val="solid"/>
            <a:round/>
            <a:headEnd type="none" w="sm" len="sm"/>
            <a:tailEnd type="none" w="sm" len="sm"/>
          </a:ln>
        </p:spPr>
      </p:pic>
      <p:pic>
        <p:nvPicPr>
          <p:cNvPr id="526" name="Google Shape;526;p61"/>
          <p:cNvPicPr preferRelativeResize="0"/>
          <p:nvPr/>
        </p:nvPicPr>
        <p:blipFill rotWithShape="1">
          <a:blip r:embed="rId6">
            <a:alphaModFix/>
          </a:blip>
          <a:srcRect l="24925" t="24675" r="15571" b="24446"/>
          <a:stretch/>
        </p:blipFill>
        <p:spPr>
          <a:xfrm>
            <a:off x="4315439" y="2347090"/>
            <a:ext cx="4804915" cy="2567736"/>
          </a:xfrm>
          <a:prstGeom prst="rect">
            <a:avLst/>
          </a:prstGeom>
          <a:noFill/>
          <a:ln>
            <a:noFill/>
          </a:ln>
        </p:spPr>
      </p:pic>
      <p:pic>
        <p:nvPicPr>
          <p:cNvPr id="527" name="Google Shape;527;p61"/>
          <p:cNvPicPr preferRelativeResize="0"/>
          <p:nvPr/>
        </p:nvPicPr>
        <p:blipFill rotWithShape="1">
          <a:blip r:embed="rId7">
            <a:alphaModFix/>
          </a:blip>
          <a:srcRect l="24925" t="24680" r="15571" b="24441"/>
          <a:stretch/>
        </p:blipFill>
        <p:spPr>
          <a:xfrm>
            <a:off x="4315439" y="2347090"/>
            <a:ext cx="4804915" cy="2567736"/>
          </a:xfrm>
          <a:prstGeom prst="rect">
            <a:avLst/>
          </a:prstGeom>
          <a:noFill/>
          <a:ln>
            <a:noFill/>
          </a:ln>
        </p:spPr>
      </p:pic>
      <p:pic>
        <p:nvPicPr>
          <p:cNvPr id="528" name="Google Shape;528;p61"/>
          <p:cNvPicPr preferRelativeResize="0"/>
          <p:nvPr/>
        </p:nvPicPr>
        <p:blipFill rotWithShape="1">
          <a:blip r:embed="rId8">
            <a:alphaModFix/>
          </a:blip>
          <a:srcRect l="37235" t="24407" r="3736" b="24207"/>
          <a:stretch/>
        </p:blipFill>
        <p:spPr>
          <a:xfrm>
            <a:off x="4309507" y="2347090"/>
            <a:ext cx="4799021" cy="2610939"/>
          </a:xfrm>
          <a:prstGeom prst="rect">
            <a:avLst/>
          </a:prstGeom>
          <a:noFill/>
          <a:ln w="9525" cap="flat" cmpd="sng">
            <a:solidFill>
              <a:srgbClr val="7F7F7F"/>
            </a:solidFill>
            <a:prstDash val="solid"/>
            <a:round/>
            <a:headEnd type="none" w="sm" len="sm"/>
            <a:tailEnd type="none" w="sm" len="sm"/>
          </a:ln>
        </p:spPr>
      </p:pic>
      <p:pic>
        <p:nvPicPr>
          <p:cNvPr id="529" name="Google Shape;529;p61"/>
          <p:cNvPicPr preferRelativeResize="0"/>
          <p:nvPr/>
        </p:nvPicPr>
        <p:blipFill rotWithShape="1">
          <a:blip r:embed="rId9">
            <a:alphaModFix/>
          </a:blip>
          <a:srcRect/>
          <a:stretch/>
        </p:blipFill>
        <p:spPr>
          <a:xfrm>
            <a:off x="807727" y="94460"/>
            <a:ext cx="971806" cy="4497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62"/>
          <p:cNvSpPr txBox="1">
            <a:spLocks noGrp="1"/>
          </p:cNvSpPr>
          <p:nvPr>
            <p:ph type="title"/>
          </p:nvPr>
        </p:nvSpPr>
        <p:spPr>
          <a:xfrm>
            <a:off x="457200" y="53578"/>
            <a:ext cx="8229600" cy="857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River ice trail monitoring??</a:t>
            </a:r>
            <a:endParaRPr/>
          </a:p>
        </p:txBody>
      </p:sp>
      <p:pic>
        <p:nvPicPr>
          <p:cNvPr id="536" name="Google Shape;536;p62"/>
          <p:cNvPicPr preferRelativeResize="0"/>
          <p:nvPr/>
        </p:nvPicPr>
        <p:blipFill>
          <a:blip r:embed="rId3">
            <a:alphaModFix/>
          </a:blip>
          <a:stretch>
            <a:fillRect/>
          </a:stretch>
        </p:blipFill>
        <p:spPr>
          <a:xfrm>
            <a:off x="653800" y="910978"/>
            <a:ext cx="7836400" cy="3927722"/>
          </a:xfrm>
          <a:prstGeom prst="rect">
            <a:avLst/>
          </a:prstGeom>
          <a:noFill/>
          <a:ln>
            <a:noFill/>
          </a:ln>
        </p:spPr>
      </p:pic>
      <p:sp>
        <p:nvSpPr>
          <p:cNvPr id="537" name="Google Shape;537;p62"/>
          <p:cNvSpPr txBox="1"/>
          <p:nvPr/>
        </p:nvSpPr>
        <p:spPr>
          <a:xfrm>
            <a:off x="901950" y="4936725"/>
            <a:ext cx="3140400" cy="2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dk1"/>
                </a:solidFill>
                <a:latin typeface="Candara"/>
                <a:ea typeface="Candara"/>
                <a:cs typeface="Candara"/>
                <a:sym typeface="Candara"/>
              </a:rPr>
              <a:t>20 Feb 2023 - 23:59 - Sentinel-1 </a:t>
            </a:r>
            <a:endParaRPr sz="1600">
              <a:solidFill>
                <a:schemeClr val="dk1"/>
              </a:solidFill>
              <a:latin typeface="Candara"/>
              <a:ea typeface="Candara"/>
              <a:cs typeface="Candara"/>
              <a:sym typeface="Candara"/>
            </a:endParaRPr>
          </a:p>
        </p:txBody>
      </p:sp>
      <p:cxnSp>
        <p:nvCxnSpPr>
          <p:cNvPr id="538" name="Google Shape;538;p62"/>
          <p:cNvCxnSpPr/>
          <p:nvPr/>
        </p:nvCxnSpPr>
        <p:spPr>
          <a:xfrm>
            <a:off x="4135475" y="2494200"/>
            <a:ext cx="504000" cy="206700"/>
          </a:xfrm>
          <a:prstGeom prst="straightConnector1">
            <a:avLst/>
          </a:prstGeom>
          <a:noFill/>
          <a:ln w="38100" cap="flat" cmpd="sng">
            <a:solidFill>
              <a:srgbClr val="FF0000"/>
            </a:solidFill>
            <a:prstDash val="solid"/>
            <a:round/>
            <a:headEnd type="none" w="med" len="med"/>
            <a:tailEnd type="triangle" w="med" len="med"/>
          </a:ln>
        </p:spPr>
      </p:cxnSp>
      <p:cxnSp>
        <p:nvCxnSpPr>
          <p:cNvPr id="539" name="Google Shape;539;p62"/>
          <p:cNvCxnSpPr/>
          <p:nvPr/>
        </p:nvCxnSpPr>
        <p:spPr>
          <a:xfrm>
            <a:off x="3745075" y="3590000"/>
            <a:ext cx="504000" cy="206700"/>
          </a:xfrm>
          <a:prstGeom prst="straightConnector1">
            <a:avLst/>
          </a:prstGeom>
          <a:noFill/>
          <a:ln w="38100" cap="flat" cmpd="sng">
            <a:solidFill>
              <a:srgbClr val="FF0000"/>
            </a:solidFill>
            <a:prstDash val="solid"/>
            <a:round/>
            <a:headEnd type="none" w="med" len="med"/>
            <a:tailEnd type="triangle" w="med" len="med"/>
          </a:ln>
        </p:spPr>
      </p:cxnSp>
      <p:cxnSp>
        <p:nvCxnSpPr>
          <p:cNvPr id="540" name="Google Shape;540;p62"/>
          <p:cNvCxnSpPr/>
          <p:nvPr/>
        </p:nvCxnSpPr>
        <p:spPr>
          <a:xfrm>
            <a:off x="3987975" y="3122100"/>
            <a:ext cx="504000" cy="206700"/>
          </a:xfrm>
          <a:prstGeom prst="straightConnector1">
            <a:avLst/>
          </a:prstGeom>
          <a:noFill/>
          <a:ln w="38100" cap="flat" cmpd="sng">
            <a:solidFill>
              <a:srgbClr val="FF0000"/>
            </a:solidFill>
            <a:prstDash val="solid"/>
            <a:round/>
            <a:headEnd type="none" w="med" len="med"/>
            <a:tailEnd type="triangle" w="med" len="med"/>
          </a:ln>
        </p:spPr>
      </p:cxnSp>
      <p:cxnSp>
        <p:nvCxnSpPr>
          <p:cNvPr id="541" name="Google Shape;541;p62"/>
          <p:cNvCxnSpPr/>
          <p:nvPr/>
        </p:nvCxnSpPr>
        <p:spPr>
          <a:xfrm>
            <a:off x="4791875" y="1607375"/>
            <a:ext cx="504000" cy="2067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a:spLocks noGrp="1"/>
          </p:cNvSpPr>
          <p:nvPr>
            <p:ph type="body" idx="1"/>
          </p:nvPr>
        </p:nvSpPr>
        <p:spPr>
          <a:xfrm>
            <a:off x="1439400" y="1647450"/>
            <a:ext cx="6265200" cy="18486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sz="4600"/>
              <a:t>And much more!!!!</a:t>
            </a:r>
            <a:endParaRPr sz="46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4"/>
          <p:cNvSpPr txBox="1">
            <a:spLocks noGrp="1"/>
          </p:cNvSpPr>
          <p:nvPr>
            <p:ph type="body" idx="1"/>
          </p:nvPr>
        </p:nvSpPr>
        <p:spPr>
          <a:xfrm>
            <a:off x="1439400" y="1647450"/>
            <a:ext cx="6265200" cy="18486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sz="3000"/>
              <a:t>Where are we going??</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65" descr="A view of the earth from space&#10;&#10;Description automatically generated with medium confidence"/>
          <p:cNvPicPr preferRelativeResize="0"/>
          <p:nvPr/>
        </p:nvPicPr>
        <p:blipFill rotWithShape="1">
          <a:blip r:embed="rId3">
            <a:alphaModFix/>
          </a:blip>
          <a:srcRect b="12111"/>
          <a:stretch/>
        </p:blipFill>
        <p:spPr>
          <a:xfrm>
            <a:off x="0" y="0"/>
            <a:ext cx="9144000" cy="5143499"/>
          </a:xfrm>
          <a:prstGeom prst="rect">
            <a:avLst/>
          </a:prstGeom>
          <a:noFill/>
          <a:ln>
            <a:noFill/>
          </a:ln>
        </p:spPr>
      </p:pic>
      <p:sp>
        <p:nvSpPr>
          <p:cNvPr id="557" name="Google Shape;557;p65"/>
          <p:cNvSpPr/>
          <p:nvPr/>
        </p:nvSpPr>
        <p:spPr>
          <a:xfrm>
            <a:off x="-7149" y="0"/>
            <a:ext cx="9151200" cy="5143500"/>
          </a:xfrm>
          <a:prstGeom prst="rect">
            <a:avLst/>
          </a:prstGeom>
          <a:solidFill>
            <a:srgbClr val="203864">
              <a:alpha val="6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558" name="Google Shape;558;p65"/>
          <p:cNvSpPr txBox="1">
            <a:spLocks noGrp="1"/>
          </p:cNvSpPr>
          <p:nvPr>
            <p:ph type="title" idx="4294967295"/>
          </p:nvPr>
        </p:nvSpPr>
        <p:spPr>
          <a:xfrm>
            <a:off x="0" y="1586507"/>
            <a:ext cx="9144000" cy="903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3300"/>
              <a:buFont typeface="Calibri"/>
              <a:buNone/>
            </a:pPr>
            <a:r>
              <a:rPr lang="en" b="0">
                <a:solidFill>
                  <a:schemeClr val="lt1"/>
                </a:solidFill>
              </a:rPr>
              <a:t>Near Earth Orbit Network (NEON)</a:t>
            </a:r>
            <a:endParaRPr b="0"/>
          </a:p>
        </p:txBody>
      </p:sp>
      <p:pic>
        <p:nvPicPr>
          <p:cNvPr id="559" name="Google Shape;559;p65" descr="A logo of a company&#10;&#10;Description automatically generated"/>
          <p:cNvPicPr preferRelativeResize="0"/>
          <p:nvPr/>
        </p:nvPicPr>
        <p:blipFill rotWithShape="1">
          <a:blip r:embed="rId4">
            <a:alphaModFix/>
          </a:blip>
          <a:srcRect/>
          <a:stretch/>
        </p:blipFill>
        <p:spPr>
          <a:xfrm>
            <a:off x="2853926" y="323850"/>
            <a:ext cx="3429000" cy="1714500"/>
          </a:xfrm>
          <a:prstGeom prst="rect">
            <a:avLst/>
          </a:prstGeom>
          <a:noFill/>
          <a:ln>
            <a:noFill/>
          </a:ln>
        </p:spPr>
      </p:pic>
      <p:sp>
        <p:nvSpPr>
          <p:cNvPr id="560" name="Google Shape;560;p65"/>
          <p:cNvSpPr txBox="1"/>
          <p:nvPr/>
        </p:nvSpPr>
        <p:spPr>
          <a:xfrm>
            <a:off x="630131" y="3602606"/>
            <a:ext cx="7876500" cy="7209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chemeClr val="lt1"/>
                </a:solidFill>
                <a:latin typeface="Calibri"/>
                <a:ea typeface="Calibri"/>
                <a:cs typeface="Calibri"/>
                <a:sym typeface="Calibri"/>
              </a:rPr>
              <a:t>“Buy or partner where we can. Build what we must.” </a:t>
            </a:r>
            <a:endParaRPr sz="3300" b="1"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6"/>
          <p:cNvSpPr txBox="1">
            <a:spLocks noGrp="1"/>
          </p:cNvSpPr>
          <p:nvPr>
            <p:ph type="title"/>
          </p:nvPr>
        </p:nvSpPr>
        <p:spPr>
          <a:xfrm>
            <a:off x="414900" y="350700"/>
            <a:ext cx="8314200" cy="466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24163"/>
              </a:buClr>
              <a:buSzPts val="2700"/>
              <a:buFont typeface="Calibri"/>
              <a:buNone/>
            </a:pPr>
            <a:r>
              <a:rPr lang="en" sz="2700"/>
              <a:t>NEON Program Objectives</a:t>
            </a:r>
            <a:endParaRPr sz="2700"/>
          </a:p>
        </p:txBody>
      </p:sp>
      <p:sp>
        <p:nvSpPr>
          <p:cNvPr id="566" name="Google Shape;566;p66"/>
          <p:cNvSpPr txBox="1">
            <a:spLocks noGrp="1"/>
          </p:cNvSpPr>
          <p:nvPr>
            <p:ph type="body" idx="1"/>
          </p:nvPr>
        </p:nvSpPr>
        <p:spPr>
          <a:xfrm>
            <a:off x="264375" y="1053918"/>
            <a:ext cx="8615400" cy="3307500"/>
          </a:xfrm>
          <a:prstGeom prst="rect">
            <a:avLst/>
          </a:prstGeom>
          <a:noFill/>
          <a:ln>
            <a:noFill/>
          </a:ln>
        </p:spPr>
        <p:txBody>
          <a:bodyPr spcFirstLastPara="1" wrap="square" lIns="68575" tIns="34275" rIns="68575" bIns="34275" anchor="t" anchorCtr="0">
            <a:noAutofit/>
          </a:bodyPr>
          <a:lstStyle/>
          <a:p>
            <a:pPr marL="177800" lvl="0" indent="-184150" algn="l" rtl="0">
              <a:lnSpc>
                <a:spcPct val="100000"/>
              </a:lnSpc>
              <a:spcBef>
                <a:spcPts val="0"/>
              </a:spcBef>
              <a:spcAft>
                <a:spcPts val="0"/>
              </a:spcAft>
              <a:buClr>
                <a:schemeClr val="dk1"/>
              </a:buClr>
              <a:buSzPts val="1700"/>
              <a:buChar char="•"/>
            </a:pPr>
            <a:r>
              <a:rPr lang="en"/>
              <a:t>To provide essential space-based environmental observations that meet NESDIS’ strategic objective: </a:t>
            </a:r>
            <a:endParaRPr/>
          </a:p>
          <a:p>
            <a:pPr marL="685800" lvl="1" indent="-260350" algn="l" rtl="0">
              <a:lnSpc>
                <a:spcPct val="100000"/>
              </a:lnSpc>
              <a:spcBef>
                <a:spcPts val="0"/>
              </a:spcBef>
              <a:spcAft>
                <a:spcPts val="0"/>
              </a:spcAft>
              <a:buClr>
                <a:schemeClr val="dk1"/>
              </a:buClr>
              <a:buSzPts val="1500"/>
              <a:buChar char="–"/>
            </a:pPr>
            <a:r>
              <a:rPr lang="en" sz="1700">
                <a:solidFill>
                  <a:srgbClr val="0085CA"/>
                </a:solidFill>
              </a:rPr>
              <a:t>“</a:t>
            </a:r>
            <a:r>
              <a:rPr lang="en" sz="1700" b="1">
                <a:solidFill>
                  <a:srgbClr val="0085CA"/>
                </a:solidFill>
              </a:rPr>
              <a:t>Evolve the LEO architecture to an enterprise system of systems that exploits and deploys new observation capabilities</a:t>
            </a:r>
            <a:r>
              <a:rPr lang="en" sz="1700">
                <a:solidFill>
                  <a:srgbClr val="0085CA"/>
                </a:solidFill>
              </a:rPr>
              <a:t>.”</a:t>
            </a:r>
            <a:endParaRPr sz="1700">
              <a:solidFill>
                <a:srgbClr val="0085CA"/>
              </a:solidFill>
            </a:endParaRPr>
          </a:p>
          <a:p>
            <a:pPr marL="177800" lvl="0" indent="-184150" algn="l" rtl="0">
              <a:lnSpc>
                <a:spcPct val="100000"/>
              </a:lnSpc>
              <a:spcBef>
                <a:spcPts val="800"/>
              </a:spcBef>
              <a:spcAft>
                <a:spcPts val="0"/>
              </a:spcAft>
              <a:buClr>
                <a:schemeClr val="dk1"/>
              </a:buClr>
              <a:buSzPts val="1700"/>
              <a:buChar char="•"/>
            </a:pPr>
            <a:r>
              <a:rPr lang="en"/>
              <a:t>To meet the following needs: </a:t>
            </a:r>
            <a:endParaRPr/>
          </a:p>
          <a:p>
            <a:pPr marL="685800" lvl="1" indent="-273050" algn="l" rtl="0">
              <a:lnSpc>
                <a:spcPct val="100000"/>
              </a:lnSpc>
              <a:spcBef>
                <a:spcPts val="400"/>
              </a:spcBef>
              <a:spcAft>
                <a:spcPts val="0"/>
              </a:spcAft>
              <a:buClr>
                <a:schemeClr val="dk1"/>
              </a:buClr>
              <a:buSzPts val="1700"/>
              <a:buChar char="–"/>
            </a:pPr>
            <a:r>
              <a:rPr lang="en" sz="1700" b="1">
                <a:solidFill>
                  <a:srgbClr val="0085CA"/>
                </a:solidFill>
              </a:rPr>
              <a:t>Continuity of the product baseline</a:t>
            </a:r>
            <a:endParaRPr sz="1700"/>
          </a:p>
          <a:p>
            <a:pPr marL="685800" lvl="1" indent="-273050" algn="l" rtl="0">
              <a:lnSpc>
                <a:spcPct val="100000"/>
              </a:lnSpc>
              <a:spcBef>
                <a:spcPts val="400"/>
              </a:spcBef>
              <a:spcAft>
                <a:spcPts val="0"/>
              </a:spcAft>
              <a:buClr>
                <a:schemeClr val="dk1"/>
              </a:buClr>
              <a:buSzPts val="1700"/>
              <a:buChar char="–"/>
            </a:pPr>
            <a:r>
              <a:rPr lang="en" sz="1700" b="1">
                <a:solidFill>
                  <a:srgbClr val="0085CA"/>
                </a:solidFill>
              </a:rPr>
              <a:t>Evolution to support new requirements</a:t>
            </a:r>
            <a:r>
              <a:rPr lang="en" sz="1700" b="1"/>
              <a:t> </a:t>
            </a:r>
            <a:r>
              <a:rPr lang="en" sz="1700"/>
              <a:t>using partnerships, commercial, or NOAA-developed approaches.</a:t>
            </a:r>
            <a:endParaRPr sz="1700"/>
          </a:p>
          <a:p>
            <a:pPr marL="215900" lvl="0" indent="0" algn="l" rtl="0">
              <a:lnSpc>
                <a:spcPct val="100000"/>
              </a:lnSpc>
              <a:spcBef>
                <a:spcPts val="800"/>
              </a:spcBef>
              <a:spcAft>
                <a:spcPts val="0"/>
              </a:spcAft>
              <a:buClr>
                <a:schemeClr val="dk1"/>
              </a:buClr>
              <a:buSzPts val="1700"/>
              <a:buNone/>
            </a:pPr>
            <a:r>
              <a:rPr lang="en"/>
              <a:t>through a portfolio of low earth orbiting satellites and associated ground infrastructure and services, partner missions, and commercial data sources.</a:t>
            </a:r>
            <a:endParaRPr sz="17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7"/>
          <p:cNvSpPr txBox="1">
            <a:spLocks noGrp="1"/>
          </p:cNvSpPr>
          <p:nvPr>
            <p:ph type="title"/>
          </p:nvPr>
        </p:nvSpPr>
        <p:spPr>
          <a:xfrm>
            <a:off x="-5278" y="276300"/>
            <a:ext cx="9144000" cy="573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24163"/>
              </a:buClr>
              <a:buSzPts val="2700"/>
              <a:buFont typeface="Calibri"/>
              <a:buNone/>
            </a:pPr>
            <a:r>
              <a:rPr lang="en" sz="2700"/>
              <a:t>NEON Program Initial Scope</a:t>
            </a:r>
            <a:endParaRPr sz="2700"/>
          </a:p>
        </p:txBody>
      </p:sp>
      <p:sp>
        <p:nvSpPr>
          <p:cNvPr id="572" name="Google Shape;572;p67"/>
          <p:cNvSpPr txBox="1">
            <a:spLocks noGrp="1"/>
          </p:cNvSpPr>
          <p:nvPr>
            <p:ph type="body" idx="1"/>
          </p:nvPr>
        </p:nvSpPr>
        <p:spPr>
          <a:xfrm>
            <a:off x="207385" y="1016974"/>
            <a:ext cx="8729400" cy="3486900"/>
          </a:xfrm>
          <a:prstGeom prst="rect">
            <a:avLst/>
          </a:prstGeom>
          <a:noFill/>
          <a:ln>
            <a:noFill/>
          </a:ln>
        </p:spPr>
        <p:txBody>
          <a:bodyPr spcFirstLastPara="1" wrap="square" lIns="68575" tIns="34275" rIns="68575" bIns="34275" anchor="t" anchorCtr="0">
            <a:noAutofit/>
          </a:bodyPr>
          <a:lstStyle/>
          <a:p>
            <a:pPr marL="342900" lvl="0" indent="-273050" algn="l" rtl="0">
              <a:lnSpc>
                <a:spcPct val="100000"/>
              </a:lnSpc>
              <a:spcBef>
                <a:spcPts val="0"/>
              </a:spcBef>
              <a:spcAft>
                <a:spcPts val="0"/>
              </a:spcAft>
              <a:buClr>
                <a:schemeClr val="dk1"/>
              </a:buClr>
              <a:buSzPts val="1700"/>
              <a:buChar char="•"/>
            </a:pPr>
            <a:r>
              <a:rPr lang="en" b="1"/>
              <a:t>Initial focus on:</a:t>
            </a:r>
            <a:endParaRPr b="1"/>
          </a:p>
          <a:p>
            <a:pPr marL="685800" lvl="1" indent="-273050" algn="l" rtl="0">
              <a:lnSpc>
                <a:spcPct val="100000"/>
              </a:lnSpc>
              <a:spcBef>
                <a:spcPts val="500"/>
              </a:spcBef>
              <a:spcAft>
                <a:spcPts val="0"/>
              </a:spcAft>
              <a:buClr>
                <a:schemeClr val="dk1"/>
              </a:buClr>
              <a:buSzPts val="1700"/>
              <a:buChar char="–"/>
            </a:pPr>
            <a:r>
              <a:rPr lang="en" sz="1700"/>
              <a:t>Exploiting commercial investment, expertise, and innovation in space and space systems technology</a:t>
            </a:r>
            <a:endParaRPr sz="1700"/>
          </a:p>
          <a:p>
            <a:pPr marL="685800" lvl="1" indent="-273050" algn="l" rtl="0">
              <a:lnSpc>
                <a:spcPct val="100000"/>
              </a:lnSpc>
              <a:spcBef>
                <a:spcPts val="500"/>
              </a:spcBef>
              <a:spcAft>
                <a:spcPts val="0"/>
              </a:spcAft>
              <a:buClr>
                <a:schemeClr val="dk1"/>
              </a:buClr>
              <a:buSzPts val="1700"/>
              <a:buChar char="–"/>
            </a:pPr>
            <a:r>
              <a:rPr lang="en" sz="1700"/>
              <a:t>Leveraging smaller instruments, satellites, and launch vehicles</a:t>
            </a:r>
            <a:endParaRPr sz="1700"/>
          </a:p>
          <a:p>
            <a:pPr marL="685800" lvl="1" indent="-273050" algn="l" rtl="0">
              <a:lnSpc>
                <a:spcPct val="100000"/>
              </a:lnSpc>
              <a:spcBef>
                <a:spcPts val="500"/>
              </a:spcBef>
              <a:spcAft>
                <a:spcPts val="0"/>
              </a:spcAft>
              <a:buClr>
                <a:schemeClr val="dk1"/>
              </a:buClr>
              <a:buSzPts val="1700"/>
              <a:buChar char="–"/>
            </a:pPr>
            <a:r>
              <a:rPr lang="en" sz="1700"/>
              <a:t>Developing the next generation microwave and infrared sounders most critical to NWP</a:t>
            </a:r>
            <a:endParaRPr sz="1700"/>
          </a:p>
          <a:p>
            <a:pPr marL="685800" lvl="1" indent="-273050" algn="l" rtl="0">
              <a:lnSpc>
                <a:spcPct val="100000"/>
              </a:lnSpc>
              <a:spcBef>
                <a:spcPts val="600"/>
              </a:spcBef>
              <a:spcAft>
                <a:spcPts val="0"/>
              </a:spcAft>
              <a:buClr>
                <a:schemeClr val="dk1"/>
              </a:buClr>
              <a:buSzPts val="1700"/>
              <a:buChar char="–"/>
            </a:pPr>
            <a:r>
              <a:rPr lang="en" sz="1700"/>
              <a:t>Maintaining continuity of key partnerships supported by the JPSS Program</a:t>
            </a:r>
            <a:endParaRPr sz="1700"/>
          </a:p>
          <a:p>
            <a:pPr marL="342900" lvl="0" indent="0" algn="l" rtl="0">
              <a:lnSpc>
                <a:spcPct val="100000"/>
              </a:lnSpc>
              <a:spcBef>
                <a:spcPts val="600"/>
              </a:spcBef>
              <a:spcAft>
                <a:spcPts val="0"/>
              </a:spcAft>
              <a:buClr>
                <a:schemeClr val="dk1"/>
              </a:buClr>
              <a:buSzPts val="1100"/>
              <a:buNone/>
            </a:pPr>
            <a:endParaRPr sz="1100"/>
          </a:p>
        </p:txBody>
      </p:sp>
      <p:pic>
        <p:nvPicPr>
          <p:cNvPr id="573" name="Google Shape;573;p67" descr="QuickSounder Logo"/>
          <p:cNvPicPr preferRelativeResize="0"/>
          <p:nvPr/>
        </p:nvPicPr>
        <p:blipFill rotWithShape="1">
          <a:blip r:embed="rId3">
            <a:alphaModFix/>
          </a:blip>
          <a:srcRect/>
          <a:stretch/>
        </p:blipFill>
        <p:spPr>
          <a:xfrm>
            <a:off x="2968674" y="4198999"/>
            <a:ext cx="1828800" cy="914400"/>
          </a:xfrm>
          <a:prstGeom prst="rect">
            <a:avLst/>
          </a:prstGeom>
          <a:noFill/>
          <a:ln>
            <a:noFill/>
          </a:ln>
        </p:spPr>
      </p:pic>
      <p:graphicFrame>
        <p:nvGraphicFramePr>
          <p:cNvPr id="574" name="Google Shape;574;p67"/>
          <p:cNvGraphicFramePr/>
          <p:nvPr/>
        </p:nvGraphicFramePr>
        <p:xfrm>
          <a:off x="594835" y="3159113"/>
          <a:ext cx="8214750" cy="1465570"/>
        </p:xfrm>
        <a:graphic>
          <a:graphicData uri="http://schemas.openxmlformats.org/drawingml/2006/table">
            <a:tbl>
              <a:tblPr>
                <a:noFill/>
                <a:tableStyleId>{EC33E3D9-2F67-4E84-83F5-E498896B1614}</a:tableStyleId>
              </a:tblPr>
              <a:tblGrid>
                <a:gridCol w="4112500">
                  <a:extLst>
                    <a:ext uri="{9D8B030D-6E8A-4147-A177-3AD203B41FA5}">
                      <a16:colId xmlns:a16="http://schemas.microsoft.com/office/drawing/2014/main" val="20000"/>
                    </a:ext>
                  </a:extLst>
                </a:gridCol>
                <a:gridCol w="4102250">
                  <a:extLst>
                    <a:ext uri="{9D8B030D-6E8A-4147-A177-3AD203B41FA5}">
                      <a16:colId xmlns:a16="http://schemas.microsoft.com/office/drawing/2014/main" val="20001"/>
                    </a:ext>
                  </a:extLst>
                </a:gridCol>
              </a:tblGrid>
              <a:tr h="285750">
                <a:tc>
                  <a:txBody>
                    <a:bodyPr/>
                    <a:lstStyle/>
                    <a:p>
                      <a:pPr marL="0" marR="0" lvl="0" indent="0" algn="l" rtl="0">
                        <a:spcBef>
                          <a:spcPts val="0"/>
                        </a:spcBef>
                        <a:spcAft>
                          <a:spcPts val="0"/>
                        </a:spcAft>
                        <a:buClr>
                          <a:srgbClr val="0085CA"/>
                        </a:buClr>
                        <a:buSzPts val="1800"/>
                        <a:buFont typeface="Calibri"/>
                        <a:buNone/>
                      </a:pPr>
                      <a:r>
                        <a:rPr lang="en" sz="1800" b="1" u="none" strike="noStrike" cap="none">
                          <a:solidFill>
                            <a:srgbClr val="0085CA"/>
                          </a:solidFill>
                          <a:latin typeface="Calibri"/>
                          <a:ea typeface="Calibri"/>
                          <a:cs typeface="Calibri"/>
                          <a:sym typeface="Calibri"/>
                        </a:rPr>
                        <a:t>QuickSounder Project</a:t>
                      </a:r>
                      <a:r>
                        <a:rPr lang="en" sz="1800" u="none" strike="noStrike" cap="none">
                          <a:solidFill>
                            <a:srgbClr val="0085CA"/>
                          </a:solidFill>
                          <a:latin typeface="Calibri"/>
                          <a:ea typeface="Calibri"/>
                          <a:cs typeface="Calibri"/>
                          <a:sym typeface="Calibri"/>
                        </a:rPr>
                        <a:t> </a:t>
                      </a:r>
                      <a:endParaRPr sz="1800" u="none" strike="noStrike" cap="none">
                        <a:solidFill>
                          <a:srgbClr val="0085CA"/>
                        </a:solidFill>
                        <a:latin typeface="Calibri"/>
                        <a:ea typeface="Calibri"/>
                        <a:cs typeface="Calibri"/>
                        <a:sym typeface="Calibri"/>
                      </a:endParaRPr>
                    </a:p>
                    <a:p>
                      <a:pPr marL="0" marR="0" lvl="0" indent="0" algn="l" rtl="0">
                        <a:spcBef>
                          <a:spcPts val="500"/>
                        </a:spcBef>
                        <a:spcAft>
                          <a:spcPts val="0"/>
                        </a:spcAft>
                        <a:buClr>
                          <a:schemeClr val="dk1"/>
                        </a:buClr>
                        <a:buSzPts val="1700"/>
                        <a:buFont typeface="Calibri"/>
                        <a:buNone/>
                      </a:pPr>
                      <a:r>
                        <a:rPr lang="en" sz="1700" u="none" strike="noStrike" cap="none">
                          <a:solidFill>
                            <a:schemeClr val="dk1"/>
                          </a:solidFill>
                          <a:latin typeface="Calibri"/>
                          <a:ea typeface="Calibri"/>
                          <a:cs typeface="Calibri"/>
                          <a:sym typeface="Calibri"/>
                        </a:rPr>
                        <a:t>Demonstrate operational observations can be obtained with a small, commercial-based satellite on a compressed schedule</a:t>
                      </a:r>
                      <a:endParaRPr sz="170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u="none" strike="noStrike" cap="none"/>
                    </a:p>
                  </a:txBody>
                  <a:tcPr marL="68575" marR="68575" marT="68575" marB="68575">
                    <a:lnL w="9525" cap="flat" cmpd="sng">
                      <a:solidFill>
                        <a:srgbClr val="9E9E9E">
                          <a:alpha val="0"/>
                        </a:srgbClr>
                      </a:solidFill>
                      <a:prstDash val="solid"/>
                      <a:round/>
                      <a:headEnd type="none" w="sm" len="sm"/>
                      <a:tailEnd type="none" w="sm" len="sm"/>
                    </a:lnL>
                    <a:lnR w="9525" cap="flat" cmpd="sng">
                      <a:solidFill>
                        <a:srgbClr val="00417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88900" marR="0" lvl="0" indent="0" algn="l" rtl="0">
                        <a:spcBef>
                          <a:spcPts val="0"/>
                        </a:spcBef>
                        <a:spcAft>
                          <a:spcPts val="0"/>
                        </a:spcAft>
                        <a:buClr>
                          <a:srgbClr val="0085CA"/>
                        </a:buClr>
                        <a:buSzPts val="1800"/>
                        <a:buFont typeface="Calibri"/>
                        <a:buNone/>
                      </a:pPr>
                      <a:r>
                        <a:rPr lang="en" sz="1800" b="1" u="none" strike="noStrike" cap="none">
                          <a:solidFill>
                            <a:srgbClr val="0085CA"/>
                          </a:solidFill>
                          <a:latin typeface="Calibri"/>
                          <a:ea typeface="Calibri"/>
                          <a:cs typeface="Calibri"/>
                          <a:sym typeface="Calibri"/>
                        </a:rPr>
                        <a:t>Series-1 Project</a:t>
                      </a:r>
                      <a:endParaRPr sz="1800" u="none" strike="noStrike" cap="none">
                        <a:solidFill>
                          <a:srgbClr val="0085CA"/>
                        </a:solidFill>
                        <a:latin typeface="Calibri"/>
                        <a:ea typeface="Calibri"/>
                        <a:cs typeface="Calibri"/>
                        <a:sym typeface="Calibri"/>
                      </a:endParaRPr>
                    </a:p>
                    <a:p>
                      <a:pPr marL="88900" marR="0" lvl="0" indent="0" algn="l" rtl="0">
                        <a:spcBef>
                          <a:spcPts val="500"/>
                        </a:spcBef>
                        <a:spcAft>
                          <a:spcPts val="0"/>
                        </a:spcAft>
                        <a:buClr>
                          <a:schemeClr val="dk1"/>
                        </a:buClr>
                        <a:buSzPts val="1700"/>
                        <a:buFont typeface="Calibri"/>
                        <a:buNone/>
                      </a:pPr>
                      <a:r>
                        <a:rPr lang="en" sz="1700" u="none" strike="noStrike" cap="none">
                          <a:solidFill>
                            <a:schemeClr val="dk1"/>
                          </a:solidFill>
                          <a:latin typeface="Calibri"/>
                          <a:ea typeface="Calibri"/>
                          <a:cs typeface="Calibri"/>
                          <a:sym typeface="Calibri"/>
                        </a:rPr>
                        <a:t>Provide microwave and infrared soundings essential to the performance of the NWP global models</a:t>
                      </a:r>
                      <a:endParaRPr sz="1400" u="none" strike="noStrike" cap="none"/>
                    </a:p>
                  </a:txBody>
                  <a:tcPr marL="68575" marR="68575" marT="68575" marB="68575">
                    <a:lnL w="9525" cap="flat" cmpd="sng">
                      <a:solidFill>
                        <a:srgbClr val="00417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580" name="Google Shape;580;p68"/>
          <p:cNvSpPr txBox="1">
            <a:spLocks noGrp="1"/>
          </p:cNvSpPr>
          <p:nvPr>
            <p:ph type="title"/>
          </p:nvPr>
        </p:nvSpPr>
        <p:spPr>
          <a:xfrm>
            <a:off x="208723" y="0"/>
            <a:ext cx="4641900" cy="903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1E4E79"/>
              </a:buClr>
              <a:buSzPts val="1400"/>
              <a:buFont typeface="Calibri"/>
              <a:buNone/>
            </a:pPr>
            <a:r>
              <a:rPr lang="en" sz="3000">
                <a:solidFill>
                  <a:schemeClr val="lt1"/>
                </a:solidFill>
              </a:rPr>
              <a:t>NOAA LEO Satellite Programs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9"/>
          <p:cNvSpPr txBox="1">
            <a:spLocks noGrp="1"/>
          </p:cNvSpPr>
          <p:nvPr>
            <p:ph type="body" idx="1"/>
          </p:nvPr>
        </p:nvSpPr>
        <p:spPr>
          <a:xfrm>
            <a:off x="1439400" y="1647450"/>
            <a:ext cx="6265200" cy="18486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sz="3000"/>
              <a:t>Thank you very much!</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2"/>
          <p:cNvSpPr txBox="1">
            <a:spLocks noGrp="1"/>
          </p:cNvSpPr>
          <p:nvPr>
            <p:ph type="title"/>
          </p:nvPr>
        </p:nvSpPr>
        <p:spPr>
          <a:xfrm>
            <a:off x="1417320" y="342900"/>
            <a:ext cx="5915100" cy="7545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Calibri"/>
              <a:buNone/>
            </a:pPr>
            <a:r>
              <a:rPr lang="en" sz="3000"/>
              <a:t>Data Coverage in Alaska is Limited</a:t>
            </a:r>
            <a:endParaRPr/>
          </a:p>
        </p:txBody>
      </p:sp>
      <p:pic>
        <p:nvPicPr>
          <p:cNvPr id="262" name="Google Shape;262;p42"/>
          <p:cNvPicPr preferRelativeResize="0"/>
          <p:nvPr/>
        </p:nvPicPr>
        <p:blipFill rotWithShape="1">
          <a:blip r:embed="rId3">
            <a:alphaModFix/>
          </a:blip>
          <a:srcRect l="2555" t="5538" r="8078" b="5706"/>
          <a:stretch/>
        </p:blipFill>
        <p:spPr>
          <a:xfrm>
            <a:off x="4572000" y="1562242"/>
            <a:ext cx="4226125" cy="3243208"/>
          </a:xfrm>
          <a:prstGeom prst="rect">
            <a:avLst/>
          </a:prstGeom>
          <a:noFill/>
          <a:ln>
            <a:noFill/>
          </a:ln>
        </p:spPr>
      </p:pic>
      <p:sp>
        <p:nvSpPr>
          <p:cNvPr id="263" name="Google Shape;263;p42"/>
          <p:cNvSpPr txBox="1"/>
          <p:nvPr/>
        </p:nvSpPr>
        <p:spPr>
          <a:xfrm>
            <a:off x="5596460" y="970338"/>
            <a:ext cx="2322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a:solidFill>
                  <a:srgbClr val="000000"/>
                </a:solidFill>
                <a:latin typeface="Gill Sans"/>
                <a:ea typeface="Gill Sans"/>
                <a:cs typeface="Gill Sans"/>
                <a:sym typeface="Gill Sans"/>
              </a:rPr>
              <a:t>13 U/A Stations</a:t>
            </a:r>
            <a:endParaRPr/>
          </a:p>
        </p:txBody>
      </p:sp>
      <p:pic>
        <p:nvPicPr>
          <p:cNvPr id="264" name="Google Shape;264;p42" descr="A picture containing diagram, map&#10;&#10;Description automatically generated"/>
          <p:cNvPicPr preferRelativeResize="0"/>
          <p:nvPr/>
        </p:nvPicPr>
        <p:blipFill rotWithShape="1">
          <a:blip r:embed="rId4">
            <a:alphaModFix/>
          </a:blip>
          <a:srcRect/>
          <a:stretch/>
        </p:blipFill>
        <p:spPr>
          <a:xfrm>
            <a:off x="590798" y="1553701"/>
            <a:ext cx="3479275" cy="3305301"/>
          </a:xfrm>
          <a:prstGeom prst="rect">
            <a:avLst/>
          </a:prstGeom>
          <a:noFill/>
          <a:ln>
            <a:noFill/>
          </a:ln>
        </p:spPr>
      </p:pic>
      <p:sp>
        <p:nvSpPr>
          <p:cNvPr id="265" name="Google Shape;265;p42"/>
          <p:cNvSpPr txBox="1"/>
          <p:nvPr/>
        </p:nvSpPr>
        <p:spPr>
          <a:xfrm>
            <a:off x="999151" y="1026525"/>
            <a:ext cx="2825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a:solidFill>
                  <a:srgbClr val="000000"/>
                </a:solidFill>
                <a:latin typeface="Gill Sans"/>
                <a:ea typeface="Gill Sans"/>
                <a:cs typeface="Gill Sans"/>
                <a:sym typeface="Gill Sans"/>
              </a:rPr>
              <a:t>7 Radars in AK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1417332" y="165200"/>
            <a:ext cx="5915100" cy="7545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 sz="3000"/>
              <a:t>Geostationary data has a lot of limitations</a:t>
            </a:r>
            <a:endParaRPr/>
          </a:p>
        </p:txBody>
      </p:sp>
      <p:pic>
        <p:nvPicPr>
          <p:cNvPr id="272" name="Google Shape;272;p43"/>
          <p:cNvPicPr preferRelativeResize="0"/>
          <p:nvPr/>
        </p:nvPicPr>
        <p:blipFill>
          <a:blip r:embed="rId3">
            <a:alphaModFix/>
          </a:blip>
          <a:stretch>
            <a:fillRect/>
          </a:stretch>
        </p:blipFill>
        <p:spPr>
          <a:xfrm>
            <a:off x="2556161" y="919700"/>
            <a:ext cx="4031689" cy="4046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0" y="0"/>
            <a:ext cx="9144000" cy="10512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Font typeface="Gill Sans"/>
              <a:buNone/>
            </a:pPr>
            <a:r>
              <a:rPr lang="en" sz="4000">
                <a:solidFill>
                  <a:srgbClr val="FFFF00"/>
                </a:solidFill>
              </a:rPr>
              <a:t>Where we are now</a:t>
            </a:r>
            <a:endParaRPr sz="4000">
              <a:solidFill>
                <a:srgbClr val="FFFF00"/>
              </a:solidFill>
            </a:endParaRPr>
          </a:p>
        </p:txBody>
      </p:sp>
      <p:pic>
        <p:nvPicPr>
          <p:cNvPr id="279" name="Google Shape;279;p44" descr="A picture containing schematic, radar chart&#10;&#10;Description automatically generated"/>
          <p:cNvPicPr preferRelativeResize="0"/>
          <p:nvPr/>
        </p:nvPicPr>
        <p:blipFill rotWithShape="1">
          <a:blip r:embed="rId3">
            <a:alphaModFix/>
          </a:blip>
          <a:srcRect l="10784" r="3898"/>
          <a:stretch/>
        </p:blipFill>
        <p:spPr>
          <a:xfrm>
            <a:off x="-1" y="1041991"/>
            <a:ext cx="4340096" cy="4234815"/>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grpSp>
        <p:nvGrpSpPr>
          <p:cNvPr id="280" name="Google Shape;280;p44"/>
          <p:cNvGrpSpPr/>
          <p:nvPr/>
        </p:nvGrpSpPr>
        <p:grpSpPr>
          <a:xfrm>
            <a:off x="5329342" y="1208471"/>
            <a:ext cx="2750100" cy="3044584"/>
            <a:chOff x="6304517" y="1117659"/>
            <a:chExt cx="2750100" cy="3044584"/>
          </a:xfrm>
        </p:grpSpPr>
        <p:pic>
          <p:nvPicPr>
            <p:cNvPr id="281" name="Google Shape;281;p44"/>
            <p:cNvPicPr preferRelativeResize="0"/>
            <p:nvPr/>
          </p:nvPicPr>
          <p:blipFill rotWithShape="1">
            <a:blip r:embed="rId4">
              <a:alphaModFix/>
            </a:blip>
            <a:srcRect/>
            <a:stretch/>
          </p:blipFill>
          <p:spPr>
            <a:xfrm>
              <a:off x="6448533" y="2311296"/>
              <a:ext cx="2606026" cy="1850947"/>
            </a:xfrm>
            <a:prstGeom prst="rect">
              <a:avLst/>
            </a:prstGeom>
            <a:noFill/>
            <a:ln>
              <a:noFill/>
            </a:ln>
          </p:spPr>
        </p:pic>
        <p:sp>
          <p:nvSpPr>
            <p:cNvPr id="282" name="Google Shape;282;p44"/>
            <p:cNvSpPr txBox="1"/>
            <p:nvPr/>
          </p:nvSpPr>
          <p:spPr>
            <a:xfrm>
              <a:off x="6304517" y="1117659"/>
              <a:ext cx="2750100" cy="1177500"/>
            </a:xfrm>
            <a:prstGeom prst="rect">
              <a:avLst/>
            </a:prstGeom>
            <a:noFill/>
            <a:ln>
              <a:noFill/>
            </a:ln>
          </p:spPr>
          <p:txBody>
            <a:bodyPr spcFirstLastPara="1" wrap="square" lIns="68575" tIns="34275" rIns="68575" bIns="34275" anchor="t" anchorCtr="0">
              <a:spAutoFit/>
            </a:bodyPr>
            <a:lstStyle/>
            <a:p>
              <a:pPr marL="127000" marR="0" lvl="0" indent="0" algn="l" rtl="0">
                <a:lnSpc>
                  <a:spcPct val="100000"/>
                </a:lnSpc>
                <a:spcBef>
                  <a:spcPts val="0"/>
                </a:spcBef>
                <a:spcAft>
                  <a:spcPts val="0"/>
                </a:spcAft>
                <a:buClr>
                  <a:srgbClr val="000000"/>
                </a:buClr>
                <a:buSzPts val="1800"/>
                <a:buFont typeface="Calibri"/>
                <a:buNone/>
              </a:pPr>
              <a:r>
                <a:rPr lang="en" sz="1800" b="0" i="0" u="none" strike="noStrike" cap="none">
                  <a:solidFill>
                    <a:srgbClr val="000000"/>
                  </a:solidFill>
                  <a:latin typeface="Calibri"/>
                  <a:ea typeface="Calibri"/>
                  <a:cs typeface="Calibri"/>
                  <a:sym typeface="Calibri"/>
                </a:rPr>
                <a:t>3 JPSS Satellites</a:t>
              </a:r>
              <a:endParaRPr sz="1100"/>
            </a:p>
            <a:p>
              <a:pPr marL="127000" marR="0" lvl="0" indent="0" algn="l" rtl="0">
                <a:lnSpc>
                  <a:spcPct val="100000"/>
                </a:lnSpc>
                <a:spcBef>
                  <a:spcPts val="0"/>
                </a:spcBef>
                <a:spcAft>
                  <a:spcPts val="0"/>
                </a:spcAft>
                <a:buClr>
                  <a:srgbClr val="000000"/>
                </a:buClr>
                <a:buSzPts val="1800"/>
                <a:buFont typeface="Calibri"/>
                <a:buNone/>
              </a:pPr>
              <a:r>
                <a:rPr lang="en" sz="1800" b="0" i="0" u="none" strike="noStrike" cap="none">
                  <a:solidFill>
                    <a:srgbClr val="000000"/>
                  </a:solidFill>
                  <a:latin typeface="Calibri"/>
                  <a:ea typeface="Calibri"/>
                  <a:cs typeface="Calibri"/>
                  <a:sym typeface="Calibri"/>
                </a:rPr>
                <a:t>VIIRS Sensor Coverage</a:t>
              </a:r>
              <a:endParaRPr sz="1100"/>
            </a:p>
            <a:p>
              <a:pPr marL="381000" marR="0" lvl="0" indent="-254000" algn="l" rtl="0">
                <a:lnSpc>
                  <a:spcPct val="100000"/>
                </a:lnSpc>
                <a:spcBef>
                  <a:spcPts val="0"/>
                </a:spcBef>
                <a:spcAft>
                  <a:spcPts val="0"/>
                </a:spcAft>
                <a:buClr>
                  <a:srgbClr val="000000"/>
                </a:buClr>
                <a:buSzPts val="1800"/>
                <a:buFont typeface="Arial"/>
                <a:buChar char="•"/>
              </a:pPr>
              <a:r>
                <a:rPr lang="en" sz="1800" b="0" i="0" u="none" strike="noStrike" cap="none">
                  <a:solidFill>
                    <a:schemeClr val="dk1"/>
                  </a:solidFill>
                  <a:latin typeface="Calibri"/>
                  <a:ea typeface="Calibri"/>
                  <a:cs typeface="Calibri"/>
                  <a:sym typeface="Calibri"/>
                </a:rPr>
                <a:t>24+ views of the Arctic</a:t>
              </a:r>
              <a:endParaRPr sz="1800" b="0" i="0" u="none" strike="noStrike" cap="none">
                <a:solidFill>
                  <a:srgbClr val="000000"/>
                </a:solidFill>
                <a:latin typeface="Calibri"/>
                <a:ea typeface="Calibri"/>
                <a:cs typeface="Calibri"/>
                <a:sym typeface="Calibri"/>
              </a:endParaRPr>
            </a:p>
            <a:p>
              <a:pPr marL="381000" marR="0" lvl="0" indent="-254000" algn="l" rtl="0">
                <a:lnSpc>
                  <a:spcPct val="100000"/>
                </a:lnSpc>
                <a:spcBef>
                  <a:spcPts val="0"/>
                </a:spcBef>
                <a:spcAft>
                  <a:spcPts val="0"/>
                </a:spcAft>
                <a:buClr>
                  <a:srgbClr val="000000"/>
                </a:buClr>
                <a:buSzPts val="1800"/>
                <a:buFont typeface="Arial"/>
                <a:buChar char="•"/>
              </a:pPr>
              <a:r>
                <a:rPr lang="en" sz="1800" b="0" i="0" u="none" strike="noStrike" cap="none">
                  <a:solidFill>
                    <a:schemeClr val="dk1"/>
                  </a:solidFill>
                  <a:latin typeface="Calibri"/>
                  <a:ea typeface="Calibri"/>
                  <a:cs typeface="Calibri"/>
                  <a:sym typeface="Calibri"/>
                </a:rPr>
                <a:t>16+ views of Interior AK</a:t>
              </a:r>
              <a:endParaRPr sz="1100"/>
            </a:p>
          </p:txBody>
        </p:sp>
      </p:grpSp>
      <p:sp>
        <p:nvSpPr>
          <p:cNvPr id="283" name="Google Shape;283;p44"/>
          <p:cNvSpPr/>
          <p:nvPr/>
        </p:nvSpPr>
        <p:spPr>
          <a:xfrm>
            <a:off x="7439500" y="1207675"/>
            <a:ext cx="1704600" cy="2787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Calibri"/>
                <a:ea typeface="Calibri"/>
                <a:cs typeface="Calibri"/>
                <a:sym typeface="Calibri"/>
              </a:rPr>
              <a:t>Near real-time</a:t>
            </a:r>
            <a:endParaRPr sz="800"/>
          </a:p>
          <a:p>
            <a:pPr marL="0" marR="0" lvl="0" indent="0" algn="ctr" rtl="0">
              <a:lnSpc>
                <a:spcPct val="100000"/>
              </a:lnSpc>
              <a:spcBef>
                <a:spcPts val="0"/>
              </a:spcBef>
              <a:spcAft>
                <a:spcPts val="0"/>
              </a:spcAft>
              <a:buNone/>
            </a:pPr>
            <a:r>
              <a:rPr lang="en" sz="1500" b="0" i="0" u="none" strike="noStrike" cap="none">
                <a:solidFill>
                  <a:srgbClr val="000000"/>
                </a:solidFill>
                <a:latin typeface="Calibri"/>
                <a:ea typeface="Calibri"/>
                <a:cs typeface="Calibri"/>
                <a:sym typeface="Calibri"/>
              </a:rPr>
              <a:t>processing stacks in Alaska delivering products worldwide </a:t>
            </a:r>
            <a:endParaRPr sz="800"/>
          </a:p>
          <a:p>
            <a:pPr marL="0" marR="0" lvl="0" indent="0" algn="ctr" rtl="0">
              <a:lnSpc>
                <a:spcPct val="100000"/>
              </a:lnSpc>
              <a:spcBef>
                <a:spcPts val="0"/>
              </a:spcBef>
              <a:spcAft>
                <a:spcPts val="0"/>
              </a:spcAft>
              <a:buNone/>
            </a:pPr>
            <a:r>
              <a:rPr lang="en" sz="1500" b="1" i="0" u="none" strike="noStrike" cap="none">
                <a:solidFill>
                  <a:srgbClr val="000000"/>
                </a:solidFill>
                <a:latin typeface="Calibri"/>
                <a:ea typeface="Calibri"/>
                <a:cs typeface="Calibri"/>
                <a:sym typeface="Calibri"/>
              </a:rPr>
              <a:t>within 15 minutes</a:t>
            </a:r>
            <a:endParaRPr sz="15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500" b="0" i="0" u="none" strike="noStrike" cap="none">
                <a:solidFill>
                  <a:srgbClr val="000000"/>
                </a:solidFill>
                <a:latin typeface="Calibri"/>
                <a:ea typeface="Calibri"/>
                <a:cs typeface="Calibri"/>
                <a:sym typeface="Calibri"/>
              </a:rPr>
              <a:t>of a LEO overpass</a:t>
            </a:r>
            <a:endParaRPr sz="800"/>
          </a:p>
        </p:txBody>
      </p:sp>
      <p:pic>
        <p:nvPicPr>
          <p:cNvPr id="284" name="Google Shape;284;p44" descr="A picture containing icon&#10;&#10;Description automatically generated"/>
          <p:cNvPicPr preferRelativeResize="0"/>
          <p:nvPr/>
        </p:nvPicPr>
        <p:blipFill rotWithShape="1">
          <a:blip r:embed="rId5">
            <a:alphaModFix/>
          </a:blip>
          <a:srcRect/>
          <a:stretch/>
        </p:blipFill>
        <p:spPr>
          <a:xfrm>
            <a:off x="7975543" y="2761930"/>
            <a:ext cx="882875" cy="882875"/>
          </a:xfrm>
          <a:prstGeom prst="rect">
            <a:avLst/>
          </a:prstGeom>
          <a:noFill/>
          <a:ln>
            <a:noFill/>
          </a:ln>
        </p:spPr>
      </p:pic>
      <p:grpSp>
        <p:nvGrpSpPr>
          <p:cNvPr id="285" name="Google Shape;285;p44"/>
          <p:cNvGrpSpPr/>
          <p:nvPr/>
        </p:nvGrpSpPr>
        <p:grpSpPr>
          <a:xfrm>
            <a:off x="4219971" y="1207687"/>
            <a:ext cx="3109050" cy="3046167"/>
            <a:chOff x="3609544" y="2095662"/>
            <a:chExt cx="4145400" cy="4061556"/>
          </a:xfrm>
        </p:grpSpPr>
        <p:pic>
          <p:nvPicPr>
            <p:cNvPr id="286" name="Google Shape;286;p44" descr="A large city with tall buildings in the background&#10;&#10;Description automatically generated"/>
            <p:cNvPicPr preferRelativeResize="0"/>
            <p:nvPr/>
          </p:nvPicPr>
          <p:blipFill rotWithShape="1">
            <a:blip r:embed="rId6">
              <a:alphaModFix/>
            </a:blip>
            <a:srcRect t="37158"/>
            <a:stretch/>
          </p:blipFill>
          <p:spPr>
            <a:xfrm>
              <a:off x="3803053" y="2525902"/>
              <a:ext cx="3777016" cy="2282037"/>
            </a:xfrm>
            <a:prstGeom prst="rect">
              <a:avLst/>
            </a:prstGeom>
            <a:noFill/>
            <a:ln>
              <a:noFill/>
            </a:ln>
          </p:spPr>
        </p:pic>
        <p:pic>
          <p:nvPicPr>
            <p:cNvPr id="287" name="Google Shape;287;p44"/>
            <p:cNvPicPr preferRelativeResize="0"/>
            <p:nvPr/>
          </p:nvPicPr>
          <p:blipFill rotWithShape="1">
            <a:blip r:embed="rId7">
              <a:alphaModFix/>
            </a:blip>
            <a:srcRect/>
            <a:stretch/>
          </p:blipFill>
          <p:spPr>
            <a:xfrm>
              <a:off x="3803053" y="4810051"/>
              <a:ext cx="1932658" cy="1347167"/>
            </a:xfrm>
            <a:prstGeom prst="rect">
              <a:avLst/>
            </a:prstGeom>
            <a:noFill/>
            <a:ln>
              <a:noFill/>
            </a:ln>
          </p:spPr>
        </p:pic>
        <p:pic>
          <p:nvPicPr>
            <p:cNvPr id="288" name="Google Shape;288;p44"/>
            <p:cNvPicPr preferRelativeResize="0"/>
            <p:nvPr/>
          </p:nvPicPr>
          <p:blipFill rotWithShape="1">
            <a:blip r:embed="rId8">
              <a:alphaModFix/>
            </a:blip>
            <a:srcRect/>
            <a:stretch/>
          </p:blipFill>
          <p:spPr>
            <a:xfrm>
              <a:off x="5711774" y="4807939"/>
              <a:ext cx="1868293" cy="1347168"/>
            </a:xfrm>
            <a:prstGeom prst="rect">
              <a:avLst/>
            </a:prstGeom>
            <a:noFill/>
            <a:ln>
              <a:noFill/>
            </a:ln>
          </p:spPr>
        </p:pic>
        <p:sp>
          <p:nvSpPr>
            <p:cNvPr id="289" name="Google Shape;289;p44"/>
            <p:cNvSpPr txBox="1"/>
            <p:nvPr/>
          </p:nvSpPr>
          <p:spPr>
            <a:xfrm>
              <a:off x="3609544" y="2095662"/>
              <a:ext cx="4145400" cy="461700"/>
            </a:xfrm>
            <a:prstGeom prst="rect">
              <a:avLst/>
            </a:prstGeom>
            <a:noFill/>
            <a:ln>
              <a:noFill/>
            </a:ln>
          </p:spPr>
          <p:txBody>
            <a:bodyPr spcFirstLastPara="1" wrap="square" lIns="68575" tIns="34275" rIns="68575" bIns="34275" anchor="t" anchorCtr="0">
              <a:spAutoFit/>
            </a:bodyPr>
            <a:lstStyle/>
            <a:p>
              <a:pPr marL="127000" marR="0" lvl="0" indent="0" algn="l" rtl="0">
                <a:lnSpc>
                  <a:spcPct val="100000"/>
                </a:lnSpc>
                <a:spcBef>
                  <a:spcPts val="0"/>
                </a:spcBef>
                <a:spcAft>
                  <a:spcPts val="0"/>
                </a:spcAft>
                <a:buClr>
                  <a:srgbClr val="000000"/>
                </a:buClr>
                <a:buSzPts val="1800"/>
                <a:buFont typeface="Calibri"/>
                <a:buNone/>
              </a:pPr>
              <a:r>
                <a:rPr lang="en" sz="1800" b="0" i="0" u="none" strike="noStrike" cap="none">
                  <a:solidFill>
                    <a:srgbClr val="000000"/>
                  </a:solidFill>
                  <a:latin typeface="Calibri"/>
                  <a:ea typeface="Calibri"/>
                  <a:cs typeface="Calibri"/>
                  <a:sym typeface="Calibri"/>
                </a:rPr>
                <a:t>UAF-GINA &amp; NESDIS Facilities</a:t>
              </a:r>
              <a:endParaRPr sz="1800" b="0" i="0" u="none" strike="noStrike" cap="none">
                <a:solidFill>
                  <a:schemeClr val="dk1"/>
                </a:solidFill>
                <a:latin typeface="Calibri"/>
                <a:ea typeface="Calibri"/>
                <a:cs typeface="Calibri"/>
                <a:sym typeface="Calibri"/>
              </a:endParaRPr>
            </a:p>
          </p:txBody>
        </p:sp>
      </p:grpSp>
      <p:sp>
        <p:nvSpPr>
          <p:cNvPr id="290" name="Google Shape;290;p44"/>
          <p:cNvSpPr txBox="1">
            <a:spLocks noGrp="1"/>
          </p:cNvSpPr>
          <p:nvPr>
            <p:ph type="body" idx="1"/>
          </p:nvPr>
        </p:nvSpPr>
        <p:spPr>
          <a:xfrm>
            <a:off x="4074275" y="4410325"/>
            <a:ext cx="4974600" cy="612000"/>
          </a:xfrm>
          <a:prstGeom prst="rect">
            <a:avLst/>
          </a:prstGeom>
          <a:noFill/>
          <a:ln>
            <a:noFill/>
          </a:ln>
        </p:spPr>
        <p:txBody>
          <a:bodyPr spcFirstLastPara="1" wrap="square" lIns="68575" tIns="34275" rIns="68575" bIns="34275" anchor="t" anchorCtr="0">
            <a:normAutofit fontScale="92500" lnSpcReduction="20000"/>
          </a:bodyPr>
          <a:lstStyle/>
          <a:p>
            <a:pPr marL="177800" lvl="0" indent="-63500" algn="ctr" rtl="0">
              <a:lnSpc>
                <a:spcPct val="90000"/>
              </a:lnSpc>
              <a:spcBef>
                <a:spcPts val="0"/>
              </a:spcBef>
              <a:spcAft>
                <a:spcPts val="0"/>
              </a:spcAft>
              <a:buClr>
                <a:schemeClr val="dk1"/>
              </a:buClr>
              <a:buSzPct val="69230"/>
              <a:buNone/>
            </a:pPr>
            <a:r>
              <a:rPr lang="en" sz="2600" b="1"/>
              <a:t>GINA: Keeping Data Close to the Customers</a:t>
            </a:r>
            <a:endParaRPr sz="2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5"/>
          <p:cNvSpPr txBox="1">
            <a:spLocks noGrp="1"/>
          </p:cNvSpPr>
          <p:nvPr>
            <p:ph type="title"/>
          </p:nvPr>
        </p:nvSpPr>
        <p:spPr>
          <a:xfrm>
            <a:off x="129208" y="101635"/>
            <a:ext cx="8905500" cy="73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 sz="2400"/>
              <a:t>November 6, 2023</a:t>
            </a:r>
            <a:br>
              <a:rPr lang="en" sz="2400"/>
            </a:br>
            <a:r>
              <a:rPr lang="en" sz="2400"/>
              <a:t>Sikuliaq Ice Support</a:t>
            </a:r>
            <a:endParaRPr/>
          </a:p>
        </p:txBody>
      </p:sp>
      <p:pic>
        <p:nvPicPr>
          <p:cNvPr id="296" name="Google Shape;296;p45"/>
          <p:cNvPicPr preferRelativeResize="0"/>
          <p:nvPr/>
        </p:nvPicPr>
        <p:blipFill rotWithShape="1">
          <a:blip r:embed="rId3">
            <a:alphaModFix/>
          </a:blip>
          <a:srcRect/>
          <a:stretch/>
        </p:blipFill>
        <p:spPr>
          <a:xfrm>
            <a:off x="2745134" y="1966057"/>
            <a:ext cx="3673639" cy="2886430"/>
          </a:xfrm>
          <a:prstGeom prst="rect">
            <a:avLst/>
          </a:prstGeom>
          <a:noFill/>
          <a:ln>
            <a:noFill/>
          </a:ln>
        </p:spPr>
      </p:pic>
      <p:sp>
        <p:nvSpPr>
          <p:cNvPr id="297" name="Google Shape;297;p45"/>
          <p:cNvSpPr txBox="1"/>
          <p:nvPr/>
        </p:nvSpPr>
        <p:spPr>
          <a:xfrm>
            <a:off x="298173" y="961611"/>
            <a:ext cx="8567400" cy="9234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1800"/>
              <a:buFont typeface="Arial"/>
              <a:buChar char="•"/>
            </a:pPr>
            <a:r>
              <a:rPr lang="en" sz="1800" b="0" i="0" u="none" strike="noStrike">
                <a:solidFill>
                  <a:srgbClr val="000000"/>
                </a:solidFill>
                <a:latin typeface="Calibri"/>
                <a:ea typeface="Calibri"/>
                <a:cs typeface="Calibri"/>
                <a:sym typeface="Calibri"/>
              </a:rPr>
              <a:t>Animation of Day Night Band between 10Z and 21Z today from NOAA-20, NOAA-21, and S-NPP show several possible lead targets to aim for</a:t>
            </a:r>
            <a:endParaRPr/>
          </a:p>
          <a:p>
            <a:pPr marL="285750" marR="0" lvl="0" indent="-285750" algn="l" rtl="0">
              <a:spcBef>
                <a:spcPts val="0"/>
              </a:spcBef>
              <a:spcAft>
                <a:spcPts val="0"/>
              </a:spcAft>
              <a:buClr>
                <a:srgbClr val="000000"/>
              </a:buClr>
              <a:buSzPts val="1800"/>
              <a:buFont typeface="Arial"/>
              <a:buChar char="•"/>
            </a:pPr>
            <a:r>
              <a:rPr lang="en" sz="1800" b="0" i="0" u="none" strike="noStrike">
                <a:solidFill>
                  <a:srgbClr val="000000"/>
                </a:solidFill>
                <a:latin typeface="Calibri"/>
                <a:ea typeface="Calibri"/>
                <a:cs typeface="Calibri"/>
                <a:sym typeface="Calibri"/>
              </a:rPr>
              <a:t>Of note, Sikuliaq lights show overnight exploiting existing leads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sldNum" idx="12"/>
          </p:nvPr>
        </p:nvSpPr>
        <p:spPr>
          <a:xfrm>
            <a:off x="5857673" y="4299884"/>
            <a:ext cx="1543200" cy="2055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700"/>
              <a:buNone/>
            </a:pPr>
            <a:fld id="{00000000-1234-1234-1234-123412341234}" type="slidenum">
              <a:rPr lang="en" sz="700" b="0" i="0" u="none" strike="noStrike" cap="none">
                <a:solidFill>
                  <a:srgbClr val="888888"/>
                </a:solidFill>
                <a:latin typeface="Arial"/>
                <a:ea typeface="Arial"/>
                <a:cs typeface="Arial"/>
                <a:sym typeface="Arial"/>
              </a:rPr>
              <a:t>7</a:t>
            </a:fld>
            <a:endParaRPr sz="700" b="0" i="0" u="none" strike="noStrike" cap="none">
              <a:solidFill>
                <a:srgbClr val="888888"/>
              </a:solidFill>
              <a:latin typeface="Arial"/>
              <a:ea typeface="Arial"/>
              <a:cs typeface="Arial"/>
              <a:sym typeface="Arial"/>
            </a:endParaRPr>
          </a:p>
        </p:txBody>
      </p:sp>
      <p:sp>
        <p:nvSpPr>
          <p:cNvPr id="303" name="Google Shape;303;p46"/>
          <p:cNvSpPr txBox="1"/>
          <p:nvPr/>
        </p:nvSpPr>
        <p:spPr>
          <a:xfrm>
            <a:off x="6714420" y="4287407"/>
            <a:ext cx="23268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0" i="0" u="none" strike="noStrike" cap="none">
                <a:solidFill>
                  <a:schemeClr val="lt1"/>
                </a:solidFill>
                <a:latin typeface="Calibri"/>
                <a:ea typeface="Calibri"/>
                <a:cs typeface="Calibri"/>
                <a:sym typeface="Calibri"/>
              </a:rPr>
              <a:t>IPOPP Software</a:t>
            </a:r>
            <a:endParaRPr sz="1100"/>
          </a:p>
        </p:txBody>
      </p:sp>
      <p:sp>
        <p:nvSpPr>
          <p:cNvPr id="304" name="Google Shape;304;p46"/>
          <p:cNvSpPr txBox="1"/>
          <p:nvPr/>
        </p:nvSpPr>
        <p:spPr>
          <a:xfrm>
            <a:off x="1294327" y="332442"/>
            <a:ext cx="7109100" cy="1993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2500" b="0" i="0" u="none" strike="noStrike" cap="none">
                <a:solidFill>
                  <a:schemeClr val="dk1"/>
                </a:solidFill>
                <a:latin typeface="Calibri"/>
                <a:ea typeface="Calibri"/>
                <a:cs typeface="Calibri"/>
                <a:sym typeface="Calibri"/>
              </a:rPr>
              <a:t>Microwave Sensors: Alaska Snowfall Rate &amp; MiRS</a:t>
            </a:r>
            <a:endParaRPr sz="25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 sz="2500" b="0" i="0" u="none" strike="noStrike" cap="none">
                <a:solidFill>
                  <a:schemeClr val="dk1"/>
                </a:solidFill>
                <a:latin typeface="Calibri"/>
                <a:ea typeface="Calibri"/>
                <a:cs typeface="Calibri"/>
                <a:sym typeface="Calibri"/>
              </a:rPr>
              <a:t>JPSS, MetOp, NOAA-POES</a:t>
            </a:r>
            <a:endParaRPr sz="1800"/>
          </a:p>
          <a:p>
            <a:pPr marL="0" marR="0" lvl="0" indent="0" algn="ctr" rtl="0">
              <a:lnSpc>
                <a:spcPct val="100000"/>
              </a:lnSpc>
              <a:spcBef>
                <a:spcPts val="0"/>
              </a:spcBef>
              <a:spcAft>
                <a:spcPts val="0"/>
              </a:spcAft>
              <a:buNone/>
            </a:pPr>
            <a:r>
              <a:rPr lang="en" sz="2500" b="0" i="0" u="none" strike="noStrike" cap="none">
                <a:solidFill>
                  <a:schemeClr val="dk1"/>
                </a:solidFill>
                <a:latin typeface="Calibri"/>
                <a:ea typeface="Calibri"/>
                <a:cs typeface="Calibri"/>
                <a:sym typeface="Calibri"/>
              </a:rPr>
              <a:t>NOAA-STAR, NOAA Climate Prediction Center, NWS WFOs, </a:t>
            </a:r>
            <a:endParaRPr sz="1800"/>
          </a:p>
          <a:p>
            <a:pPr marL="0" marR="0" lvl="0" indent="0" algn="ctr" rtl="0">
              <a:lnSpc>
                <a:spcPct val="100000"/>
              </a:lnSpc>
              <a:spcBef>
                <a:spcPts val="0"/>
              </a:spcBef>
              <a:spcAft>
                <a:spcPts val="0"/>
              </a:spcAft>
              <a:buNone/>
            </a:pPr>
            <a:r>
              <a:rPr lang="en" sz="2500" b="0" i="0" u="none" strike="noStrike" cap="none">
                <a:solidFill>
                  <a:schemeClr val="dk1"/>
                </a:solidFill>
                <a:latin typeface="Calibri"/>
                <a:ea typeface="Calibri"/>
                <a:cs typeface="Calibri"/>
                <a:sym typeface="Calibri"/>
              </a:rPr>
              <a:t>Accessible via AWIPS</a:t>
            </a:r>
            <a:endParaRPr sz="1800"/>
          </a:p>
        </p:txBody>
      </p:sp>
      <p:pic>
        <p:nvPicPr>
          <p:cNvPr id="305" name="Google Shape;305;p46"/>
          <p:cNvPicPr preferRelativeResize="0"/>
          <p:nvPr/>
        </p:nvPicPr>
        <p:blipFill rotWithShape="1">
          <a:blip r:embed="rId3">
            <a:alphaModFix/>
          </a:blip>
          <a:srcRect/>
          <a:stretch/>
        </p:blipFill>
        <p:spPr>
          <a:xfrm>
            <a:off x="903119" y="2569455"/>
            <a:ext cx="3747678" cy="2244521"/>
          </a:xfrm>
          <a:prstGeom prst="rect">
            <a:avLst/>
          </a:prstGeom>
          <a:noFill/>
          <a:ln>
            <a:noFill/>
          </a:ln>
        </p:spPr>
      </p:pic>
      <p:pic>
        <p:nvPicPr>
          <p:cNvPr id="306" name="Google Shape;306;p46"/>
          <p:cNvPicPr preferRelativeResize="0"/>
          <p:nvPr/>
        </p:nvPicPr>
        <p:blipFill rotWithShape="1">
          <a:blip r:embed="rId4">
            <a:alphaModFix/>
          </a:blip>
          <a:srcRect/>
          <a:stretch/>
        </p:blipFill>
        <p:spPr>
          <a:xfrm>
            <a:off x="4726970" y="2564599"/>
            <a:ext cx="4179856" cy="2208226"/>
          </a:xfrm>
          <a:prstGeom prst="rect">
            <a:avLst/>
          </a:prstGeom>
          <a:noFill/>
          <a:ln>
            <a:noFill/>
          </a:ln>
        </p:spPr>
      </p:pic>
      <p:sp>
        <p:nvSpPr>
          <p:cNvPr id="307" name="Google Shape;307;p46"/>
          <p:cNvSpPr txBox="1"/>
          <p:nvPr/>
        </p:nvSpPr>
        <p:spPr>
          <a:xfrm>
            <a:off x="476925" y="1653861"/>
            <a:ext cx="3054000" cy="623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800" b="1" i="1" u="none" strike="noStrike" cap="none">
                <a:solidFill>
                  <a:srgbClr val="FF0000"/>
                </a:solidFill>
                <a:latin typeface="Calibri"/>
                <a:ea typeface="Calibri"/>
                <a:cs typeface="Calibri"/>
                <a:sym typeface="Calibri"/>
              </a:rPr>
              <a:t>Deployed on GINA Computers; Delivered to AWIPS</a:t>
            </a:r>
            <a:endParaRPr sz="1100"/>
          </a:p>
        </p:txBody>
      </p:sp>
      <p:sp>
        <p:nvSpPr>
          <p:cNvPr id="308" name="Google Shape;308;p46"/>
          <p:cNvSpPr txBox="1"/>
          <p:nvPr/>
        </p:nvSpPr>
        <p:spPr>
          <a:xfrm>
            <a:off x="5483534" y="2320795"/>
            <a:ext cx="38343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AK-SFR/MIRS RainRate/DLC RGB – 17 Jul 2023</a:t>
            </a:r>
            <a:endParaRPr sz="1100"/>
          </a:p>
        </p:txBody>
      </p:sp>
      <p:sp>
        <p:nvSpPr>
          <p:cNvPr id="309" name="Google Shape;309;p46"/>
          <p:cNvSpPr txBox="1"/>
          <p:nvPr/>
        </p:nvSpPr>
        <p:spPr>
          <a:xfrm>
            <a:off x="309169" y="2346806"/>
            <a:ext cx="38343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AK-SFR &amp; VIIRS i05 (11.5 µm) – 29 Oct 2023</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7" descr="A view of the earth from space&#10;&#10;Description automatically generated with medium confidence"/>
          <p:cNvPicPr preferRelativeResize="0"/>
          <p:nvPr/>
        </p:nvPicPr>
        <p:blipFill rotWithShape="1">
          <a:blip r:embed="rId3">
            <a:alphaModFix/>
          </a:blip>
          <a:srcRect/>
          <a:stretch/>
        </p:blipFill>
        <p:spPr>
          <a:xfrm>
            <a:off x="1" y="2286"/>
            <a:ext cx="9144000" cy="5138929"/>
          </a:xfrm>
          <a:prstGeom prst="rect">
            <a:avLst/>
          </a:prstGeom>
          <a:noFill/>
          <a:ln>
            <a:noFill/>
          </a:ln>
        </p:spPr>
      </p:pic>
      <p:pic>
        <p:nvPicPr>
          <p:cNvPr id="316" name="Google Shape;316;p47" descr="A picture containing sunset, clouds&#10;&#10;Description automatically generated"/>
          <p:cNvPicPr preferRelativeResize="0"/>
          <p:nvPr/>
        </p:nvPicPr>
        <p:blipFill rotWithShape="1">
          <a:blip r:embed="rId4">
            <a:alphaModFix/>
          </a:blip>
          <a:srcRect/>
          <a:stretch/>
        </p:blipFill>
        <p:spPr>
          <a:xfrm>
            <a:off x="0" y="475"/>
            <a:ext cx="1310806" cy="786484"/>
          </a:xfrm>
          <a:prstGeom prst="rect">
            <a:avLst/>
          </a:prstGeom>
          <a:noFill/>
          <a:ln>
            <a:noFill/>
          </a:ln>
        </p:spPr>
      </p:pic>
      <p:pic>
        <p:nvPicPr>
          <p:cNvPr id="317" name="Google Shape;317;p47" descr="A car driving through a flooded road&#10;&#10;Description automatically generated with low confidence"/>
          <p:cNvPicPr preferRelativeResize="0"/>
          <p:nvPr/>
        </p:nvPicPr>
        <p:blipFill rotWithShape="1">
          <a:blip r:embed="rId5">
            <a:alphaModFix/>
          </a:blip>
          <a:srcRect/>
          <a:stretch/>
        </p:blipFill>
        <p:spPr>
          <a:xfrm>
            <a:off x="1306866" y="4410"/>
            <a:ext cx="1310806" cy="786586"/>
          </a:xfrm>
          <a:prstGeom prst="rect">
            <a:avLst/>
          </a:prstGeom>
          <a:noFill/>
          <a:ln>
            <a:noFill/>
          </a:ln>
        </p:spPr>
      </p:pic>
      <p:pic>
        <p:nvPicPr>
          <p:cNvPr id="318" name="Google Shape;318;p47" descr="A picture containing outdoor, sky, grass, background&#10;&#10;Description automatically generated"/>
          <p:cNvPicPr preferRelativeResize="0"/>
          <p:nvPr/>
        </p:nvPicPr>
        <p:blipFill rotWithShape="1">
          <a:blip r:embed="rId6">
            <a:alphaModFix/>
          </a:blip>
          <a:srcRect/>
          <a:stretch/>
        </p:blipFill>
        <p:spPr>
          <a:xfrm>
            <a:off x="2615432" y="-5396"/>
            <a:ext cx="1310806" cy="801310"/>
          </a:xfrm>
          <a:prstGeom prst="rect">
            <a:avLst/>
          </a:prstGeom>
          <a:noFill/>
          <a:ln>
            <a:noFill/>
          </a:ln>
        </p:spPr>
      </p:pic>
      <p:pic>
        <p:nvPicPr>
          <p:cNvPr id="319" name="Google Shape;319;p47" descr="A satellite image of the earth&#10;&#10;Description automatically generated with low confidence"/>
          <p:cNvPicPr preferRelativeResize="0"/>
          <p:nvPr/>
        </p:nvPicPr>
        <p:blipFill rotWithShape="1">
          <a:blip r:embed="rId7">
            <a:alphaModFix/>
          </a:blip>
          <a:srcRect/>
          <a:stretch/>
        </p:blipFill>
        <p:spPr>
          <a:xfrm>
            <a:off x="3924692" y="203"/>
            <a:ext cx="1310806" cy="810963"/>
          </a:xfrm>
          <a:prstGeom prst="rect">
            <a:avLst/>
          </a:prstGeom>
          <a:noFill/>
          <a:ln>
            <a:noFill/>
          </a:ln>
        </p:spPr>
      </p:pic>
      <p:pic>
        <p:nvPicPr>
          <p:cNvPr id="320" name="Google Shape;320;p47" descr="A group of plants growing in the sand&#10;&#10;Description automatically generated with low confidence"/>
          <p:cNvPicPr preferRelativeResize="0"/>
          <p:nvPr/>
        </p:nvPicPr>
        <p:blipFill rotWithShape="1">
          <a:blip r:embed="rId8">
            <a:alphaModFix/>
          </a:blip>
          <a:srcRect/>
          <a:stretch/>
        </p:blipFill>
        <p:spPr>
          <a:xfrm>
            <a:off x="5234803" y="-2318"/>
            <a:ext cx="1310806" cy="786484"/>
          </a:xfrm>
          <a:prstGeom prst="rect">
            <a:avLst/>
          </a:prstGeom>
          <a:noFill/>
          <a:ln>
            <a:noFill/>
          </a:ln>
        </p:spPr>
      </p:pic>
      <p:pic>
        <p:nvPicPr>
          <p:cNvPr id="321" name="Google Shape;321;p47" descr="A forest fire at night&#10;&#10;Description automatically generated with medium confidence"/>
          <p:cNvPicPr preferRelativeResize="0"/>
          <p:nvPr/>
        </p:nvPicPr>
        <p:blipFill rotWithShape="1">
          <a:blip r:embed="rId9">
            <a:alphaModFix/>
          </a:blip>
          <a:srcRect/>
          <a:stretch/>
        </p:blipFill>
        <p:spPr>
          <a:xfrm>
            <a:off x="6529315" y="-7585"/>
            <a:ext cx="1310806" cy="786484"/>
          </a:xfrm>
          <a:prstGeom prst="rect">
            <a:avLst/>
          </a:prstGeom>
          <a:noFill/>
          <a:ln>
            <a:noFill/>
          </a:ln>
        </p:spPr>
      </p:pic>
      <p:pic>
        <p:nvPicPr>
          <p:cNvPr id="322" name="Google Shape;322;p47" descr="A picture containing nature, snow, ice&#10;&#10;Description automatically generated"/>
          <p:cNvPicPr preferRelativeResize="0"/>
          <p:nvPr/>
        </p:nvPicPr>
        <p:blipFill rotWithShape="1">
          <a:blip r:embed="rId10">
            <a:alphaModFix/>
          </a:blip>
          <a:srcRect/>
          <a:stretch/>
        </p:blipFill>
        <p:spPr>
          <a:xfrm>
            <a:off x="7833194" y="475"/>
            <a:ext cx="1310806" cy="807380"/>
          </a:xfrm>
          <a:prstGeom prst="rect">
            <a:avLst/>
          </a:prstGeom>
          <a:noFill/>
          <a:ln>
            <a:noFill/>
          </a:ln>
        </p:spPr>
      </p:pic>
      <p:grpSp>
        <p:nvGrpSpPr>
          <p:cNvPr id="323" name="Google Shape;323;p47"/>
          <p:cNvGrpSpPr/>
          <p:nvPr/>
        </p:nvGrpSpPr>
        <p:grpSpPr>
          <a:xfrm>
            <a:off x="5" y="507376"/>
            <a:ext cx="9143701" cy="1622860"/>
            <a:chOff x="-92032" y="2441059"/>
            <a:chExt cx="5595900" cy="993183"/>
          </a:xfrm>
        </p:grpSpPr>
        <p:sp>
          <p:nvSpPr>
            <p:cNvPr id="324" name="Google Shape;324;p47"/>
            <p:cNvSpPr/>
            <p:nvPr/>
          </p:nvSpPr>
          <p:spPr>
            <a:xfrm>
              <a:off x="-92032" y="2613660"/>
              <a:ext cx="5595900" cy="648000"/>
            </a:xfrm>
            <a:prstGeom prst="rect">
              <a:avLst/>
            </a:prstGeom>
            <a:solidFill>
              <a:srgbClr val="13457A"/>
            </a:solidFill>
            <a:ln>
              <a:noFill/>
            </a:ln>
          </p:spPr>
          <p:txBody>
            <a:bodyPr spcFirstLastPara="1" wrap="square" lIns="124800" tIns="62375" rIns="124800" bIns="62375" anchor="ctr" anchorCtr="0">
              <a:noAutofit/>
            </a:bodyPr>
            <a:lstStyle/>
            <a:p>
              <a:pPr marL="0" marR="0" lvl="0" indent="0" algn="ctr" rtl="0">
                <a:lnSpc>
                  <a:spcPct val="100000"/>
                </a:lnSpc>
                <a:spcBef>
                  <a:spcPts val="0"/>
                </a:spcBef>
                <a:spcAft>
                  <a:spcPts val="0"/>
                </a:spcAft>
                <a:buClr>
                  <a:srgbClr val="000000"/>
                </a:buClr>
                <a:buSzPts val="2900"/>
                <a:buFont typeface="Arial"/>
                <a:buNone/>
              </a:pPr>
              <a:r>
                <a:rPr lang="en" sz="2900" b="0" i="0" u="none" strike="noStrike" cap="none">
                  <a:solidFill>
                    <a:schemeClr val="lt1"/>
                  </a:solidFill>
                  <a:latin typeface="Calibri"/>
                  <a:ea typeface="Calibri"/>
                  <a:cs typeface="Calibri"/>
                  <a:sym typeface="Calibri"/>
                </a:rPr>
                <a:t>LEO Environmental Observations</a:t>
              </a:r>
              <a:endParaRPr sz="2900" b="0" i="0" u="none" strike="noStrike" cap="none">
                <a:solidFill>
                  <a:schemeClr val="lt1"/>
                </a:solidFill>
                <a:latin typeface="Calibri"/>
                <a:ea typeface="Calibri"/>
                <a:cs typeface="Calibri"/>
                <a:sym typeface="Calibri"/>
              </a:endParaRPr>
            </a:p>
          </p:txBody>
        </p:sp>
        <p:pic>
          <p:nvPicPr>
            <p:cNvPr id="325" name="Google Shape;325;p47"/>
            <p:cNvPicPr preferRelativeResize="0"/>
            <p:nvPr/>
          </p:nvPicPr>
          <p:blipFill rotWithShape="1">
            <a:blip r:embed="rId11">
              <a:alphaModFix/>
            </a:blip>
            <a:srcRect/>
            <a:stretch/>
          </p:blipFill>
          <p:spPr>
            <a:xfrm>
              <a:off x="97327" y="2441059"/>
              <a:ext cx="993183" cy="993183"/>
            </a:xfrm>
            <a:prstGeom prst="rect">
              <a:avLst/>
            </a:prstGeom>
            <a:noFill/>
            <a:ln>
              <a:noFill/>
            </a:ln>
            <a:effectLst>
              <a:outerShdw blurRad="63500" sx="102000" sy="102000" algn="ctr" rotWithShape="0">
                <a:srgbClr val="000000">
                  <a:alpha val="40000"/>
                </a:srgbClr>
              </a:outerShdw>
            </a:effectLst>
          </p:spPr>
        </p:pic>
      </p:grpSp>
      <p:pic>
        <p:nvPicPr>
          <p:cNvPr id="326" name="Google Shape;326;p47"/>
          <p:cNvPicPr preferRelativeResize="0"/>
          <p:nvPr/>
        </p:nvPicPr>
        <p:blipFill rotWithShape="1">
          <a:blip r:embed="rId12">
            <a:alphaModFix/>
          </a:blip>
          <a:srcRect/>
          <a:stretch/>
        </p:blipFill>
        <p:spPr>
          <a:xfrm>
            <a:off x="16225" y="1936504"/>
            <a:ext cx="3939574" cy="1908724"/>
          </a:xfrm>
          <a:prstGeom prst="rect">
            <a:avLst/>
          </a:prstGeom>
          <a:noFill/>
          <a:ln>
            <a:noFill/>
          </a:ln>
        </p:spPr>
      </p:pic>
      <p:sp>
        <p:nvSpPr>
          <p:cNvPr id="327" name="Google Shape;327;p47"/>
          <p:cNvSpPr txBox="1"/>
          <p:nvPr/>
        </p:nvSpPr>
        <p:spPr>
          <a:xfrm rot="-1272945">
            <a:off x="1326589" y="2234260"/>
            <a:ext cx="3226476" cy="279897"/>
          </a:xfrm>
          <a:prstGeom prst="rect">
            <a:avLst/>
          </a:prstGeom>
          <a:noFill/>
          <a:ln>
            <a:noFill/>
          </a:ln>
        </p:spPr>
        <p:txBody>
          <a:bodyPr spcFirstLastPara="1" wrap="square" lIns="124800" tIns="62375" rIns="124800" bIns="623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BFBFBF"/>
                </a:solidFill>
                <a:latin typeface="Calibri"/>
                <a:ea typeface="Calibri"/>
                <a:cs typeface="Calibri"/>
                <a:sym typeface="Calibri"/>
              </a:rPr>
              <a:t>NOAA-21 launched November 10, 2022</a:t>
            </a:r>
            <a:endParaRPr sz="1900" b="0" i="0" u="none" strike="noStrike" cap="none">
              <a:solidFill>
                <a:srgbClr val="000000"/>
              </a:solidFill>
              <a:latin typeface="Arial"/>
              <a:ea typeface="Arial"/>
              <a:cs typeface="Arial"/>
              <a:sym typeface="Arial"/>
            </a:endParaRPr>
          </a:p>
        </p:txBody>
      </p:sp>
      <p:sp>
        <p:nvSpPr>
          <p:cNvPr id="328" name="Google Shape;328;p47"/>
          <p:cNvSpPr txBox="1"/>
          <p:nvPr/>
        </p:nvSpPr>
        <p:spPr>
          <a:xfrm>
            <a:off x="3955800" y="2057400"/>
            <a:ext cx="5188200" cy="16230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chemeClr val="lt1"/>
                </a:solidFill>
                <a:latin typeface="Calibri"/>
                <a:ea typeface="Calibri"/>
                <a:cs typeface="Calibri"/>
                <a:sym typeface="Calibri"/>
              </a:rPr>
              <a:t>Earth Science Products &amp; Applications for:</a:t>
            </a:r>
            <a:endParaRPr sz="2100" b="0" i="0" u="none" strike="noStrike" cap="none">
              <a:solidFill>
                <a:schemeClr val="lt1"/>
              </a:solidFill>
              <a:latin typeface="Calibri"/>
              <a:ea typeface="Calibri"/>
              <a:cs typeface="Calibri"/>
              <a:sym typeface="Calibri"/>
            </a:endParaRPr>
          </a:p>
          <a:p>
            <a:pPr marL="342900" marR="0" lvl="0" indent="-279400" algn="l" rtl="0">
              <a:lnSpc>
                <a:spcPct val="90000"/>
              </a:lnSpc>
              <a:spcBef>
                <a:spcPts val="400"/>
              </a:spcBef>
              <a:spcAft>
                <a:spcPts val="0"/>
              </a:spcAft>
              <a:buClr>
                <a:schemeClr val="lt1"/>
              </a:buClr>
              <a:buSzPts val="1800"/>
              <a:buFont typeface="Arial"/>
              <a:buChar char="•"/>
            </a:pPr>
            <a:r>
              <a:rPr lang="en" sz="1800" b="1" i="0" u="none" strike="noStrike" cap="none">
                <a:solidFill>
                  <a:schemeClr val="lt1"/>
                </a:solidFill>
                <a:latin typeface="Calibri"/>
                <a:ea typeface="Calibri"/>
                <a:cs typeface="Calibri"/>
                <a:sym typeface="Calibri"/>
              </a:rPr>
              <a:t>Weather forecasting</a:t>
            </a:r>
            <a:endParaRPr sz="1800" b="1" i="0" u="none" strike="noStrike" cap="none">
              <a:solidFill>
                <a:schemeClr val="lt1"/>
              </a:solidFill>
              <a:latin typeface="Calibri"/>
              <a:ea typeface="Calibri"/>
              <a:cs typeface="Calibri"/>
              <a:sym typeface="Calibri"/>
            </a:endParaRPr>
          </a:p>
          <a:p>
            <a:pPr marL="342900" marR="0" lvl="0" indent="-279400" algn="l" rtl="0">
              <a:lnSpc>
                <a:spcPct val="90000"/>
              </a:lnSpc>
              <a:spcBef>
                <a:spcPts val="400"/>
              </a:spcBef>
              <a:spcAft>
                <a:spcPts val="0"/>
              </a:spcAft>
              <a:buClr>
                <a:schemeClr val="lt1"/>
              </a:buClr>
              <a:buSzPts val="1800"/>
              <a:buFont typeface="Arial"/>
              <a:buChar char="•"/>
            </a:pPr>
            <a:r>
              <a:rPr lang="en" sz="1800" b="1" i="0" u="none" strike="noStrike" cap="none">
                <a:solidFill>
                  <a:schemeClr val="lt1"/>
                </a:solidFill>
                <a:latin typeface="Calibri"/>
                <a:ea typeface="Calibri"/>
                <a:cs typeface="Calibri"/>
                <a:sym typeface="Calibri"/>
              </a:rPr>
              <a:t>Disaster management,</a:t>
            </a:r>
            <a:r>
              <a:rPr lang="en" sz="1800" b="0" i="0" u="none" strike="noStrike" cap="none">
                <a:solidFill>
                  <a:schemeClr val="lt1"/>
                </a:solidFill>
                <a:latin typeface="Calibri"/>
                <a:ea typeface="Calibri"/>
                <a:cs typeface="Calibri"/>
                <a:sym typeface="Calibri"/>
              </a:rPr>
              <a:t> and </a:t>
            </a:r>
            <a:endParaRPr sz="1800" b="0" i="0" u="none" strike="noStrike" cap="none">
              <a:solidFill>
                <a:schemeClr val="lt1"/>
              </a:solidFill>
              <a:latin typeface="Calibri"/>
              <a:ea typeface="Calibri"/>
              <a:cs typeface="Calibri"/>
              <a:sym typeface="Calibri"/>
            </a:endParaRPr>
          </a:p>
          <a:p>
            <a:pPr marL="342900" marR="0" lvl="0" indent="-279400" algn="l" rtl="0">
              <a:lnSpc>
                <a:spcPct val="90000"/>
              </a:lnSpc>
              <a:spcBef>
                <a:spcPts val="400"/>
              </a:spcBef>
              <a:spcAft>
                <a:spcPts val="0"/>
              </a:spcAft>
              <a:buClr>
                <a:schemeClr val="lt1"/>
              </a:buClr>
              <a:buSzPts val="1800"/>
              <a:buFont typeface="Arial"/>
              <a:buChar char="•"/>
            </a:pPr>
            <a:r>
              <a:rPr lang="en" sz="1800" b="0" i="0" u="none" strike="noStrike" cap="none">
                <a:solidFill>
                  <a:schemeClr val="lt1"/>
                </a:solidFill>
                <a:latin typeface="Calibri"/>
                <a:ea typeface="Calibri"/>
                <a:cs typeface="Calibri"/>
                <a:sym typeface="Calibri"/>
              </a:rPr>
              <a:t>Understanding </a:t>
            </a:r>
            <a:r>
              <a:rPr lang="en" sz="1800" b="1" i="0" u="none" strike="noStrike" cap="none">
                <a:solidFill>
                  <a:schemeClr val="lt1"/>
                </a:solidFill>
                <a:latin typeface="Calibri"/>
                <a:ea typeface="Calibri"/>
                <a:cs typeface="Calibri"/>
                <a:sym typeface="Calibri"/>
              </a:rPr>
              <a:t>effects of global climate change</a:t>
            </a:r>
            <a:r>
              <a:rPr lang="en" sz="1800" b="0" i="0" u="none" strike="noStrike" cap="none">
                <a:solidFill>
                  <a:schemeClr val="lt1"/>
                </a:solidFill>
                <a:latin typeface="Calibri"/>
                <a:ea typeface="Calibri"/>
                <a:cs typeface="Calibri"/>
                <a:sym typeface="Calibri"/>
              </a:rPr>
              <a:t>.</a:t>
            </a: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384814" y="132111"/>
            <a:ext cx="5640900" cy="176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124163"/>
              </a:buClr>
              <a:buSzPts val="2700"/>
              <a:buFont typeface="Calibri"/>
              <a:buNone/>
            </a:pPr>
            <a:r>
              <a:rPr lang="en"/>
              <a:t>LEO Observational Needs</a:t>
            </a:r>
            <a:endParaRPr/>
          </a:p>
        </p:txBody>
      </p:sp>
      <p:sp>
        <p:nvSpPr>
          <p:cNvPr id="334" name="Google Shape;334;p48"/>
          <p:cNvSpPr txBox="1">
            <a:spLocks noGrp="1"/>
          </p:cNvSpPr>
          <p:nvPr>
            <p:ph type="body" idx="1"/>
          </p:nvPr>
        </p:nvSpPr>
        <p:spPr>
          <a:xfrm>
            <a:off x="264383" y="1090900"/>
            <a:ext cx="8505300" cy="3505200"/>
          </a:xfrm>
          <a:prstGeom prst="rect">
            <a:avLst/>
          </a:prstGeom>
          <a:noFill/>
          <a:ln>
            <a:noFill/>
          </a:ln>
        </p:spPr>
        <p:txBody>
          <a:bodyPr spcFirstLastPara="1" wrap="square" lIns="68575" tIns="34275" rIns="68575" bIns="34275" anchor="t" anchorCtr="0">
            <a:noAutofit/>
          </a:bodyPr>
          <a:lstStyle/>
          <a:p>
            <a:pPr marL="177800" lvl="0" indent="-63500" algn="l" rtl="0">
              <a:lnSpc>
                <a:spcPct val="90000"/>
              </a:lnSpc>
              <a:spcBef>
                <a:spcPts val="0"/>
              </a:spcBef>
              <a:spcAft>
                <a:spcPts val="0"/>
              </a:spcAft>
              <a:buClr>
                <a:schemeClr val="dk1"/>
              </a:buClr>
              <a:buSzPts val="1800"/>
              <a:buNone/>
            </a:pPr>
            <a:r>
              <a:rPr lang="en" sz="1800"/>
              <a:t>LEO environmental observations are:</a:t>
            </a:r>
            <a:endParaRPr/>
          </a:p>
          <a:p>
            <a:pPr marL="520700" lvl="1" indent="-177800" algn="l" rtl="0">
              <a:lnSpc>
                <a:spcPct val="90000"/>
              </a:lnSpc>
              <a:spcBef>
                <a:spcPts val="400"/>
              </a:spcBef>
              <a:spcAft>
                <a:spcPts val="0"/>
              </a:spcAft>
              <a:buClr>
                <a:schemeClr val="dk1"/>
              </a:buClr>
              <a:buSzPts val="1800"/>
              <a:buChar char="•"/>
            </a:pPr>
            <a:r>
              <a:rPr lang="en" sz="1800"/>
              <a:t>Essential to national needs in diverse areas including weather forecasting, disaster management (fires, floods, etc.), and understanding the effects of global climate change.</a:t>
            </a:r>
            <a:endParaRPr/>
          </a:p>
          <a:p>
            <a:pPr marL="520700" lvl="1" indent="-177800" algn="l" rtl="0">
              <a:lnSpc>
                <a:spcPct val="90000"/>
              </a:lnSpc>
              <a:spcBef>
                <a:spcPts val="400"/>
              </a:spcBef>
              <a:spcAft>
                <a:spcPts val="0"/>
              </a:spcAft>
              <a:buClr>
                <a:schemeClr val="dk1"/>
              </a:buClr>
              <a:buSzPts val="1800"/>
              <a:buChar char="•"/>
            </a:pPr>
            <a:r>
              <a:rPr lang="en" sz="1800"/>
              <a:t>Provide a comprehensive set of </a:t>
            </a:r>
            <a:r>
              <a:rPr lang="en" sz="1800" i="1"/>
              <a:t>global</a:t>
            </a:r>
            <a:r>
              <a:rPr lang="en" sz="1800"/>
              <a:t> Earth observations </a:t>
            </a:r>
            <a:endParaRPr/>
          </a:p>
          <a:p>
            <a:pPr marL="520700" lvl="1" indent="-177800" algn="l" rtl="0">
              <a:lnSpc>
                <a:spcPct val="90000"/>
              </a:lnSpc>
              <a:spcBef>
                <a:spcPts val="400"/>
              </a:spcBef>
              <a:spcAft>
                <a:spcPts val="0"/>
              </a:spcAft>
              <a:buClr>
                <a:schemeClr val="dk1"/>
              </a:buClr>
              <a:buSzPts val="1800"/>
              <a:buChar char="•"/>
            </a:pPr>
            <a:r>
              <a:rPr lang="en" sz="1800"/>
              <a:t>Contribute to the largest number of Earth science products and applications</a:t>
            </a:r>
            <a:endParaRPr/>
          </a:p>
          <a:p>
            <a:pPr marL="177800" lvl="0" indent="-63500" algn="l" rtl="0">
              <a:lnSpc>
                <a:spcPct val="90000"/>
              </a:lnSpc>
              <a:spcBef>
                <a:spcPts val="800"/>
              </a:spcBef>
              <a:spcAft>
                <a:spcPts val="0"/>
              </a:spcAft>
              <a:buClr>
                <a:schemeClr val="dk1"/>
              </a:buClr>
              <a:buSzPts val="1800"/>
              <a:buNone/>
            </a:pPr>
            <a:r>
              <a:rPr lang="en" sz="1800"/>
              <a:t>LEO satellites have the largest impact on Numerical Weather Prediction (NWP) models, ocean remote sensing and atmospheric composition</a:t>
            </a:r>
            <a:endParaRPr/>
          </a:p>
          <a:p>
            <a:pPr marL="177800" lvl="0" indent="-63500" algn="l" rtl="0">
              <a:lnSpc>
                <a:spcPct val="90000"/>
              </a:lnSpc>
              <a:spcBef>
                <a:spcPts val="800"/>
              </a:spcBef>
              <a:spcAft>
                <a:spcPts val="0"/>
              </a:spcAft>
              <a:buClr>
                <a:schemeClr val="dk1"/>
              </a:buClr>
              <a:buSzPts val="1800"/>
              <a:buNone/>
            </a:pPr>
            <a:r>
              <a:rPr lang="en" sz="1800"/>
              <a:t>Over 40 years of LEO observations provide critical information about climate and global change</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M020_CF">
  <a:themeElements>
    <a:clrScheme name="Custom">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808080"/>
      </a:accent6>
      <a:hlink>
        <a:srgbClr val="34C8C9"/>
      </a:hlink>
      <a:folHlink>
        <a:srgbClr val="CC9C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1616</Words>
  <Application>Microsoft Macintosh PowerPoint</Application>
  <PresentationFormat>On-screen Show (16:9)</PresentationFormat>
  <Paragraphs>180</Paragraphs>
  <Slides>29</Slides>
  <Notes>29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Calibri</vt:lpstr>
      <vt:lpstr>Candara</vt:lpstr>
      <vt:lpstr>Courier New</vt:lpstr>
      <vt:lpstr>Gill Sans</vt:lpstr>
      <vt:lpstr>Arial</vt:lpstr>
      <vt:lpstr>Arimo</vt:lpstr>
      <vt:lpstr>NTR</vt:lpstr>
      <vt:lpstr>Simple Light</vt:lpstr>
      <vt:lpstr>DCM020_CF</vt:lpstr>
      <vt:lpstr>Parcel</vt:lpstr>
      <vt:lpstr>c   </vt:lpstr>
      <vt:lpstr>Acknowledgements: Sanmei Li (GMU), Mitch Goldberg (CCNY/CESSRST, former NOAA NESDIS Chief Scientist), as well as many others</vt:lpstr>
      <vt:lpstr>Data Coverage in Alaska is Limited</vt:lpstr>
      <vt:lpstr>Geostationary data has a lot of limitations</vt:lpstr>
      <vt:lpstr>Where we are now</vt:lpstr>
      <vt:lpstr>November 6, 2023 Sikuliaq Ice Support</vt:lpstr>
      <vt:lpstr>PowerPoint Presentation</vt:lpstr>
      <vt:lpstr>PowerPoint Presentation</vt:lpstr>
      <vt:lpstr>LEO Observational Needs</vt:lpstr>
      <vt:lpstr>PowerPoint Presentation</vt:lpstr>
      <vt:lpstr>PowerPoint Presentation</vt:lpstr>
      <vt:lpstr>Sediment in the Gulf of Mexico after Hurricane Ian </vt:lpstr>
      <vt:lpstr>NWS Applications of LEO Observations</vt:lpstr>
      <vt:lpstr>NWS Applications of LEO Observations</vt:lpstr>
      <vt:lpstr>Improved Operational Sea Ice Products using Spatially Enhanced AMSR2 Data</vt:lpstr>
      <vt:lpstr>PowerPoint Presentation</vt:lpstr>
      <vt:lpstr>PowerPoint Presentation</vt:lpstr>
      <vt:lpstr>PyroCb Detection (LEO PGRR project) -  NRL’s Worldwide PyroCb Inventory: Building the Training Data</vt:lpstr>
      <vt:lpstr>PyroCb Detection (LEO PGRR project) - PyoCb Early Warning (6-12 hr) Capability Using NUCAPS</vt:lpstr>
      <vt:lpstr>PyroCb Detection (LEO PGRR project) - Prototype demonstration</vt:lpstr>
      <vt:lpstr>PowerPoint Presentation</vt:lpstr>
      <vt:lpstr>River ice trail monitoring??</vt:lpstr>
      <vt:lpstr>PowerPoint Presentation</vt:lpstr>
      <vt:lpstr>PowerPoint Presentation</vt:lpstr>
      <vt:lpstr>Near Earth Orbit Network (NEON)</vt:lpstr>
      <vt:lpstr>NEON Program Objectives</vt:lpstr>
      <vt:lpstr>NEON Program Initial Scope</vt:lpstr>
      <vt:lpstr>NOAA LEO Satellite Programs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   </dc:title>
  <cp:lastModifiedBy>William Straka</cp:lastModifiedBy>
  <cp:revision>1</cp:revision>
  <dcterms:modified xsi:type="dcterms:W3CDTF">2024-03-01T20:22:18Z</dcterms:modified>
</cp:coreProperties>
</file>